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7" r:id="rId3"/>
    <p:sldId id="291" r:id="rId4"/>
    <p:sldId id="280" r:id="rId5"/>
    <p:sldId id="272" r:id="rId6"/>
    <p:sldId id="273" r:id="rId7"/>
    <p:sldId id="271" r:id="rId8"/>
    <p:sldId id="288" r:id="rId9"/>
    <p:sldId id="298" r:id="rId10"/>
    <p:sldId id="302" r:id="rId11"/>
    <p:sldId id="292" r:id="rId12"/>
    <p:sldId id="299" r:id="rId13"/>
    <p:sldId id="304" r:id="rId14"/>
    <p:sldId id="301" r:id="rId15"/>
    <p:sldId id="303" r:id="rId16"/>
    <p:sldId id="294" r:id="rId17"/>
    <p:sldId id="300" r:id="rId18"/>
    <p:sldId id="305" r:id="rId19"/>
    <p:sldId id="295" r:id="rId20"/>
    <p:sldId id="296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2" autoAdjust="0"/>
    <p:restoredTop sz="90929"/>
  </p:normalViewPr>
  <p:slideViewPr>
    <p:cSldViewPr>
      <p:cViewPr>
        <p:scale>
          <a:sx n="100" d="100"/>
          <a:sy n="100" d="100"/>
        </p:scale>
        <p:origin x="606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683548"/>
            <a:ext cx="7772400" cy="1470025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153572"/>
            <a:ext cx="6400800" cy="1485227"/>
          </a:xfrm>
        </p:spPr>
        <p:txBody>
          <a:bodyPr/>
          <a:lstStyle>
            <a:lvl1pPr marL="0" indent="0" algn="ctr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28CE9-02A5-45B6-BCEA-919EEF4BD8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Picture 3699"/>
          <p:cNvPicPr/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5944"/>
            <a:ext cx="9143999" cy="1100808"/>
          </a:xfrm>
          <a:prstGeom prst="rect">
            <a:avLst/>
          </a:prstGeom>
        </p:spPr>
      </p:pic>
      <p:sp>
        <p:nvSpPr>
          <p:cNvPr id="8" name="Shape 7"/>
          <p:cNvSpPr/>
          <p:nvPr userDrawn="1"/>
        </p:nvSpPr>
        <p:spPr>
          <a:xfrm>
            <a:off x="0" y="1"/>
            <a:ext cx="9144000" cy="298278"/>
          </a:xfrm>
          <a:custGeom>
            <a:avLst/>
            <a:gdLst/>
            <a:ahLst/>
            <a:cxnLst/>
            <a:rect l="0" t="0" r="0" b="0"/>
            <a:pathLst>
              <a:path w="7559993" h="538805">
                <a:moveTo>
                  <a:pt x="0" y="0"/>
                </a:moveTo>
                <a:lnTo>
                  <a:pt x="7559993" y="0"/>
                </a:lnTo>
                <a:lnTo>
                  <a:pt x="7559993" y="293483"/>
                </a:lnTo>
                <a:lnTo>
                  <a:pt x="7265241" y="336295"/>
                </a:lnTo>
                <a:cubicBezTo>
                  <a:pt x="6304924" y="465063"/>
                  <a:pt x="5204146" y="538805"/>
                  <a:pt x="4031600" y="538805"/>
                </a:cubicBezTo>
                <a:cubicBezTo>
                  <a:pt x="2722663" y="538805"/>
                  <a:pt x="1277134" y="441003"/>
                  <a:pt x="204960" y="281134"/>
                </a:cubicBezTo>
                <a:lnTo>
                  <a:pt x="0" y="249024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E4322B"/>
          </a:fillRef>
          <a:effectRef idx="0">
            <a:scrgbClr r="0" g="0" b="0"/>
          </a:effectRef>
          <a:fontRef idx="none"/>
        </p:style>
        <p:txBody>
          <a:bodyPr wrap="none">
            <a:noAutofit/>
          </a:bodyPr>
          <a:lstStyle/>
          <a:p>
            <a:endParaRPr lang="zh-TW" altLang="en-US" sz="1800"/>
          </a:p>
        </p:txBody>
      </p:sp>
      <p:grpSp>
        <p:nvGrpSpPr>
          <p:cNvPr id="9" name="Group 20298"/>
          <p:cNvGrpSpPr/>
          <p:nvPr userDrawn="1"/>
        </p:nvGrpSpPr>
        <p:grpSpPr>
          <a:xfrm>
            <a:off x="7668344" y="372568"/>
            <a:ext cx="1368152" cy="365481"/>
            <a:chOff x="329" y="0"/>
            <a:chExt cx="1618295" cy="432609"/>
          </a:xfrm>
        </p:grpSpPr>
        <p:sp>
          <p:nvSpPr>
            <p:cNvPr id="10" name="Shape 21610"/>
            <p:cNvSpPr/>
            <p:nvPr/>
          </p:nvSpPr>
          <p:spPr>
            <a:xfrm>
              <a:off x="1304489" y="109589"/>
              <a:ext cx="79997" cy="312445"/>
            </a:xfrm>
            <a:custGeom>
              <a:avLst/>
              <a:gdLst/>
              <a:ahLst/>
              <a:cxnLst/>
              <a:rect l="0" t="0" r="0" b="0"/>
              <a:pathLst>
                <a:path w="79997" h="312445">
                  <a:moveTo>
                    <a:pt x="0" y="0"/>
                  </a:moveTo>
                  <a:lnTo>
                    <a:pt x="79997" y="0"/>
                  </a:lnTo>
                  <a:lnTo>
                    <a:pt x="79997" y="312445"/>
                  </a:lnTo>
                  <a:lnTo>
                    <a:pt x="0" y="31244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1" name="Shape 7"/>
            <p:cNvSpPr/>
            <p:nvPr/>
          </p:nvSpPr>
          <p:spPr>
            <a:xfrm>
              <a:off x="329" y="109586"/>
              <a:ext cx="162293" cy="312445"/>
            </a:xfrm>
            <a:custGeom>
              <a:avLst/>
              <a:gdLst/>
              <a:ahLst/>
              <a:cxnLst/>
              <a:rect l="0" t="0" r="0" b="0"/>
              <a:pathLst>
                <a:path w="162293" h="312445">
                  <a:moveTo>
                    <a:pt x="0" y="0"/>
                  </a:moveTo>
                  <a:lnTo>
                    <a:pt x="84518" y="0"/>
                  </a:lnTo>
                  <a:lnTo>
                    <a:pt x="84518" y="31686"/>
                  </a:lnTo>
                  <a:cubicBezTo>
                    <a:pt x="91859" y="23926"/>
                    <a:pt x="96647" y="20015"/>
                    <a:pt x="105677" y="14339"/>
                  </a:cubicBezTo>
                  <a:cubicBezTo>
                    <a:pt x="118059" y="6503"/>
                    <a:pt x="126136" y="3442"/>
                    <a:pt x="140411" y="0"/>
                  </a:cubicBezTo>
                  <a:lnTo>
                    <a:pt x="162293" y="0"/>
                  </a:lnTo>
                  <a:lnTo>
                    <a:pt x="162293" y="86779"/>
                  </a:lnTo>
                  <a:lnTo>
                    <a:pt x="105677" y="86779"/>
                  </a:lnTo>
                  <a:cubicBezTo>
                    <a:pt x="99238" y="86334"/>
                    <a:pt x="94945" y="88824"/>
                    <a:pt x="90602" y="93549"/>
                  </a:cubicBezTo>
                  <a:cubicBezTo>
                    <a:pt x="86741" y="97777"/>
                    <a:pt x="85280" y="101473"/>
                    <a:pt x="85280" y="107162"/>
                  </a:cubicBezTo>
                  <a:lnTo>
                    <a:pt x="85280" y="312445"/>
                  </a:lnTo>
                  <a:lnTo>
                    <a:pt x="0" y="3124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2" name="Shape 8"/>
            <p:cNvSpPr/>
            <p:nvPr/>
          </p:nvSpPr>
          <p:spPr>
            <a:xfrm>
              <a:off x="401093" y="20292"/>
              <a:ext cx="414401" cy="401752"/>
            </a:xfrm>
            <a:custGeom>
              <a:avLst/>
              <a:gdLst/>
              <a:ahLst/>
              <a:cxnLst/>
              <a:rect l="0" t="0" r="0" b="0"/>
              <a:pathLst>
                <a:path w="414401" h="401752">
                  <a:moveTo>
                    <a:pt x="121221" y="0"/>
                  </a:moveTo>
                  <a:lnTo>
                    <a:pt x="201206" y="0"/>
                  </a:lnTo>
                  <a:lnTo>
                    <a:pt x="201206" y="89192"/>
                  </a:lnTo>
                  <a:lnTo>
                    <a:pt x="336652" y="89192"/>
                  </a:lnTo>
                  <a:lnTo>
                    <a:pt x="336652" y="120917"/>
                  </a:lnTo>
                  <a:cubicBezTo>
                    <a:pt x="343929" y="113106"/>
                    <a:pt x="348767" y="109258"/>
                    <a:pt x="357784" y="103569"/>
                  </a:cubicBezTo>
                  <a:cubicBezTo>
                    <a:pt x="370154" y="95721"/>
                    <a:pt x="378257" y="92659"/>
                    <a:pt x="392506" y="89192"/>
                  </a:cubicBezTo>
                  <a:lnTo>
                    <a:pt x="414401" y="89192"/>
                  </a:lnTo>
                  <a:lnTo>
                    <a:pt x="414401" y="176023"/>
                  </a:lnTo>
                  <a:lnTo>
                    <a:pt x="357784" y="176023"/>
                  </a:lnTo>
                  <a:cubicBezTo>
                    <a:pt x="351333" y="175591"/>
                    <a:pt x="347040" y="178054"/>
                    <a:pt x="342671" y="182791"/>
                  </a:cubicBezTo>
                  <a:cubicBezTo>
                    <a:pt x="338849" y="187008"/>
                    <a:pt x="337401" y="190716"/>
                    <a:pt x="337401" y="196380"/>
                  </a:cubicBezTo>
                  <a:lnTo>
                    <a:pt x="337401" y="401689"/>
                  </a:lnTo>
                  <a:lnTo>
                    <a:pt x="252120" y="401689"/>
                  </a:lnTo>
                  <a:lnTo>
                    <a:pt x="252298" y="150788"/>
                  </a:lnTo>
                  <a:lnTo>
                    <a:pt x="205511" y="150788"/>
                  </a:lnTo>
                  <a:lnTo>
                    <a:pt x="205511" y="330518"/>
                  </a:lnTo>
                  <a:cubicBezTo>
                    <a:pt x="206083" y="332575"/>
                    <a:pt x="206426" y="333959"/>
                    <a:pt x="208000" y="335420"/>
                  </a:cubicBezTo>
                  <a:cubicBezTo>
                    <a:pt x="211201" y="338443"/>
                    <a:pt x="214833" y="339192"/>
                    <a:pt x="219062" y="337884"/>
                  </a:cubicBezTo>
                  <a:lnTo>
                    <a:pt x="219062" y="401752"/>
                  </a:lnTo>
                  <a:lnTo>
                    <a:pt x="160604" y="401752"/>
                  </a:lnTo>
                  <a:cubicBezTo>
                    <a:pt x="148514" y="401206"/>
                    <a:pt x="140729" y="397650"/>
                    <a:pt x="132296" y="388976"/>
                  </a:cubicBezTo>
                  <a:cubicBezTo>
                    <a:pt x="123812" y="380238"/>
                    <a:pt x="120714" y="372199"/>
                    <a:pt x="120612" y="360045"/>
                  </a:cubicBezTo>
                  <a:lnTo>
                    <a:pt x="120612" y="150788"/>
                  </a:lnTo>
                  <a:lnTo>
                    <a:pt x="0" y="150788"/>
                  </a:lnTo>
                  <a:lnTo>
                    <a:pt x="0" y="89281"/>
                  </a:lnTo>
                  <a:lnTo>
                    <a:pt x="121221" y="89281"/>
                  </a:lnTo>
                  <a:lnTo>
                    <a:pt x="1212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3" name="Shape 9"/>
            <p:cNvSpPr/>
            <p:nvPr/>
          </p:nvSpPr>
          <p:spPr>
            <a:xfrm>
              <a:off x="1072483" y="104595"/>
              <a:ext cx="201219" cy="317436"/>
            </a:xfrm>
            <a:custGeom>
              <a:avLst/>
              <a:gdLst/>
              <a:ahLst/>
              <a:cxnLst/>
              <a:rect l="0" t="0" r="0" b="0"/>
              <a:pathLst>
                <a:path w="201219" h="317436">
                  <a:moveTo>
                    <a:pt x="137871" y="0"/>
                  </a:moveTo>
                  <a:cubicBezTo>
                    <a:pt x="179083" y="0"/>
                    <a:pt x="201219" y="20333"/>
                    <a:pt x="201219" y="58483"/>
                  </a:cubicBezTo>
                  <a:lnTo>
                    <a:pt x="201219" y="317436"/>
                  </a:lnTo>
                  <a:lnTo>
                    <a:pt x="118161" y="317436"/>
                  </a:lnTo>
                  <a:lnTo>
                    <a:pt x="118161" y="84937"/>
                  </a:lnTo>
                  <a:cubicBezTo>
                    <a:pt x="117704" y="74752"/>
                    <a:pt x="109245" y="67272"/>
                    <a:pt x="99060" y="67120"/>
                  </a:cubicBezTo>
                  <a:cubicBezTo>
                    <a:pt x="88392" y="66967"/>
                    <a:pt x="79934" y="76098"/>
                    <a:pt x="79972" y="86792"/>
                  </a:cubicBezTo>
                  <a:lnTo>
                    <a:pt x="79972" y="317436"/>
                  </a:lnTo>
                  <a:lnTo>
                    <a:pt x="0" y="317436"/>
                  </a:lnTo>
                  <a:lnTo>
                    <a:pt x="0" y="4991"/>
                  </a:lnTo>
                  <a:lnTo>
                    <a:pt x="79972" y="4991"/>
                  </a:lnTo>
                  <a:lnTo>
                    <a:pt x="79972" y="25235"/>
                  </a:lnTo>
                  <a:cubicBezTo>
                    <a:pt x="95479" y="6121"/>
                    <a:pt x="117513" y="0"/>
                    <a:pt x="13787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4" name="Shape 10"/>
            <p:cNvSpPr/>
            <p:nvPr/>
          </p:nvSpPr>
          <p:spPr>
            <a:xfrm>
              <a:off x="1415617" y="99688"/>
              <a:ext cx="203007" cy="332867"/>
            </a:xfrm>
            <a:custGeom>
              <a:avLst/>
              <a:gdLst/>
              <a:ahLst/>
              <a:cxnLst/>
              <a:rect l="0" t="0" r="0" b="0"/>
              <a:pathLst>
                <a:path w="203007" h="332867">
                  <a:moveTo>
                    <a:pt x="94742" y="0"/>
                  </a:moveTo>
                  <a:lnTo>
                    <a:pt x="108280" y="0"/>
                  </a:lnTo>
                  <a:cubicBezTo>
                    <a:pt x="147532" y="0"/>
                    <a:pt x="181191" y="19817"/>
                    <a:pt x="195568" y="51795"/>
                  </a:cubicBezTo>
                  <a:lnTo>
                    <a:pt x="203007" y="87530"/>
                  </a:lnTo>
                  <a:lnTo>
                    <a:pt x="203007" y="118174"/>
                  </a:lnTo>
                  <a:lnTo>
                    <a:pt x="120764" y="118174"/>
                  </a:lnTo>
                  <a:lnTo>
                    <a:pt x="120764" y="74079"/>
                  </a:lnTo>
                  <a:cubicBezTo>
                    <a:pt x="120764" y="64008"/>
                    <a:pt x="112674" y="55842"/>
                    <a:pt x="102667" y="55842"/>
                  </a:cubicBezTo>
                  <a:cubicBezTo>
                    <a:pt x="92633" y="55842"/>
                    <a:pt x="84544" y="64008"/>
                    <a:pt x="84544" y="74079"/>
                  </a:cubicBezTo>
                  <a:lnTo>
                    <a:pt x="84544" y="260287"/>
                  </a:lnTo>
                  <a:cubicBezTo>
                    <a:pt x="84544" y="270370"/>
                    <a:pt x="92633" y="278499"/>
                    <a:pt x="102667" y="278499"/>
                  </a:cubicBezTo>
                  <a:cubicBezTo>
                    <a:pt x="112674" y="278499"/>
                    <a:pt x="120764" y="270370"/>
                    <a:pt x="120764" y="260287"/>
                  </a:cubicBezTo>
                  <a:lnTo>
                    <a:pt x="120764" y="199416"/>
                  </a:lnTo>
                  <a:lnTo>
                    <a:pt x="203007" y="199416"/>
                  </a:lnTo>
                  <a:lnTo>
                    <a:pt x="203007" y="247547"/>
                  </a:lnTo>
                  <a:lnTo>
                    <a:pt x="195568" y="282954"/>
                  </a:lnTo>
                  <a:cubicBezTo>
                    <a:pt x="181191" y="314315"/>
                    <a:pt x="147532" y="332867"/>
                    <a:pt x="108280" y="332867"/>
                  </a:cubicBezTo>
                  <a:lnTo>
                    <a:pt x="94742" y="332867"/>
                  </a:lnTo>
                  <a:cubicBezTo>
                    <a:pt x="42418" y="332867"/>
                    <a:pt x="0" y="299886"/>
                    <a:pt x="0" y="247536"/>
                  </a:cubicBezTo>
                  <a:lnTo>
                    <a:pt x="0" y="87541"/>
                  </a:lnTo>
                  <a:cubicBezTo>
                    <a:pt x="0" y="35230"/>
                    <a:pt x="42418" y="0"/>
                    <a:pt x="947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5" name="Shape 21611"/>
            <p:cNvSpPr/>
            <p:nvPr/>
          </p:nvSpPr>
          <p:spPr>
            <a:xfrm>
              <a:off x="1304489" y="0"/>
              <a:ext cx="79363" cy="72492"/>
            </a:xfrm>
            <a:custGeom>
              <a:avLst/>
              <a:gdLst/>
              <a:ahLst/>
              <a:cxnLst/>
              <a:rect l="0" t="0" r="0" b="0"/>
              <a:pathLst>
                <a:path w="79363" h="72492">
                  <a:moveTo>
                    <a:pt x="0" y="0"/>
                  </a:moveTo>
                  <a:lnTo>
                    <a:pt x="79363" y="0"/>
                  </a:lnTo>
                  <a:lnTo>
                    <a:pt x="79363" y="72492"/>
                  </a:lnTo>
                  <a:lnTo>
                    <a:pt x="0" y="7249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6" name="Shape 12"/>
            <p:cNvSpPr/>
            <p:nvPr/>
          </p:nvSpPr>
          <p:spPr>
            <a:xfrm>
              <a:off x="185996" y="99755"/>
              <a:ext cx="102635" cy="332854"/>
            </a:xfrm>
            <a:custGeom>
              <a:avLst/>
              <a:gdLst/>
              <a:ahLst/>
              <a:cxnLst/>
              <a:rect l="0" t="0" r="0" b="0"/>
              <a:pathLst>
                <a:path w="102635" h="332854">
                  <a:moveTo>
                    <a:pt x="94729" y="0"/>
                  </a:moveTo>
                  <a:lnTo>
                    <a:pt x="102635" y="0"/>
                  </a:lnTo>
                  <a:lnTo>
                    <a:pt x="102635" y="55875"/>
                  </a:lnTo>
                  <a:lnTo>
                    <a:pt x="89840" y="61193"/>
                  </a:lnTo>
                  <a:cubicBezTo>
                    <a:pt x="86560" y="64488"/>
                    <a:pt x="84531" y="69044"/>
                    <a:pt x="84531" y="74092"/>
                  </a:cubicBezTo>
                  <a:lnTo>
                    <a:pt x="84531" y="260299"/>
                  </a:lnTo>
                  <a:cubicBezTo>
                    <a:pt x="84531" y="265328"/>
                    <a:pt x="86560" y="269881"/>
                    <a:pt x="89840" y="273177"/>
                  </a:cubicBezTo>
                  <a:lnTo>
                    <a:pt x="102635" y="278503"/>
                  </a:lnTo>
                  <a:lnTo>
                    <a:pt x="102635" y="332854"/>
                  </a:lnTo>
                  <a:lnTo>
                    <a:pt x="94729" y="332854"/>
                  </a:lnTo>
                  <a:cubicBezTo>
                    <a:pt x="42406" y="332854"/>
                    <a:pt x="0" y="299885"/>
                    <a:pt x="0" y="247561"/>
                  </a:cubicBezTo>
                  <a:lnTo>
                    <a:pt x="0" y="87579"/>
                  </a:lnTo>
                  <a:cubicBezTo>
                    <a:pt x="0" y="35255"/>
                    <a:pt x="42406" y="0"/>
                    <a:pt x="9472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7" name="Shape 13"/>
            <p:cNvSpPr/>
            <p:nvPr/>
          </p:nvSpPr>
          <p:spPr>
            <a:xfrm>
              <a:off x="288631" y="99755"/>
              <a:ext cx="100400" cy="332854"/>
            </a:xfrm>
            <a:custGeom>
              <a:avLst/>
              <a:gdLst/>
              <a:ahLst/>
              <a:cxnLst/>
              <a:rect l="0" t="0" r="0" b="0"/>
              <a:pathLst>
                <a:path w="100400" h="332854">
                  <a:moveTo>
                    <a:pt x="0" y="0"/>
                  </a:moveTo>
                  <a:lnTo>
                    <a:pt x="5645" y="0"/>
                  </a:lnTo>
                  <a:cubicBezTo>
                    <a:pt x="57969" y="0"/>
                    <a:pt x="100400" y="35255"/>
                    <a:pt x="100400" y="87579"/>
                  </a:cubicBezTo>
                  <a:lnTo>
                    <a:pt x="100400" y="247561"/>
                  </a:lnTo>
                  <a:cubicBezTo>
                    <a:pt x="100400" y="299885"/>
                    <a:pt x="57969" y="332854"/>
                    <a:pt x="5645" y="332854"/>
                  </a:cubicBezTo>
                  <a:lnTo>
                    <a:pt x="0" y="332854"/>
                  </a:lnTo>
                  <a:lnTo>
                    <a:pt x="0" y="278503"/>
                  </a:lnTo>
                  <a:lnTo>
                    <a:pt x="19" y="278511"/>
                  </a:lnTo>
                  <a:cubicBezTo>
                    <a:pt x="10014" y="278511"/>
                    <a:pt x="18104" y="270358"/>
                    <a:pt x="18104" y="260299"/>
                  </a:cubicBezTo>
                  <a:lnTo>
                    <a:pt x="18104" y="74092"/>
                  </a:lnTo>
                  <a:cubicBezTo>
                    <a:pt x="18104" y="63995"/>
                    <a:pt x="10014" y="55867"/>
                    <a:pt x="19" y="55867"/>
                  </a:cubicBezTo>
                  <a:lnTo>
                    <a:pt x="0" y="558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8" name="Shape 14"/>
            <p:cNvSpPr/>
            <p:nvPr/>
          </p:nvSpPr>
          <p:spPr>
            <a:xfrm>
              <a:off x="838880" y="99704"/>
              <a:ext cx="102635" cy="332829"/>
            </a:xfrm>
            <a:custGeom>
              <a:avLst/>
              <a:gdLst/>
              <a:ahLst/>
              <a:cxnLst/>
              <a:rect l="0" t="0" r="0" b="0"/>
              <a:pathLst>
                <a:path w="102635" h="332829">
                  <a:moveTo>
                    <a:pt x="94729" y="0"/>
                  </a:moveTo>
                  <a:lnTo>
                    <a:pt x="102635" y="0"/>
                  </a:lnTo>
                  <a:lnTo>
                    <a:pt x="102635" y="55825"/>
                  </a:lnTo>
                  <a:lnTo>
                    <a:pt x="89834" y="61154"/>
                  </a:lnTo>
                  <a:cubicBezTo>
                    <a:pt x="86551" y="64453"/>
                    <a:pt x="84519" y="69011"/>
                    <a:pt x="84519" y="74054"/>
                  </a:cubicBezTo>
                  <a:lnTo>
                    <a:pt x="84519" y="260274"/>
                  </a:lnTo>
                  <a:cubicBezTo>
                    <a:pt x="84519" y="265309"/>
                    <a:pt x="86551" y="269866"/>
                    <a:pt x="89834" y="273163"/>
                  </a:cubicBezTo>
                  <a:lnTo>
                    <a:pt x="102635" y="278491"/>
                  </a:lnTo>
                  <a:lnTo>
                    <a:pt x="102635" y="332829"/>
                  </a:lnTo>
                  <a:lnTo>
                    <a:pt x="94729" y="332829"/>
                  </a:lnTo>
                  <a:cubicBezTo>
                    <a:pt x="42431" y="332829"/>
                    <a:pt x="0" y="299898"/>
                    <a:pt x="0" y="247523"/>
                  </a:cubicBezTo>
                  <a:lnTo>
                    <a:pt x="0" y="87529"/>
                  </a:lnTo>
                  <a:cubicBezTo>
                    <a:pt x="0" y="35217"/>
                    <a:pt x="42431" y="0"/>
                    <a:pt x="9472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9" name="Shape 15"/>
            <p:cNvSpPr/>
            <p:nvPr/>
          </p:nvSpPr>
          <p:spPr>
            <a:xfrm>
              <a:off x="941515" y="99704"/>
              <a:ext cx="100374" cy="332829"/>
            </a:xfrm>
            <a:custGeom>
              <a:avLst/>
              <a:gdLst/>
              <a:ahLst/>
              <a:cxnLst/>
              <a:rect l="0" t="0" r="0" b="0"/>
              <a:pathLst>
                <a:path w="100374" h="332829">
                  <a:moveTo>
                    <a:pt x="0" y="0"/>
                  </a:moveTo>
                  <a:lnTo>
                    <a:pt x="5645" y="0"/>
                  </a:lnTo>
                  <a:cubicBezTo>
                    <a:pt x="57969" y="0"/>
                    <a:pt x="100374" y="35217"/>
                    <a:pt x="100374" y="87529"/>
                  </a:cubicBezTo>
                  <a:lnTo>
                    <a:pt x="100374" y="247523"/>
                  </a:lnTo>
                  <a:cubicBezTo>
                    <a:pt x="100374" y="299898"/>
                    <a:pt x="57969" y="332829"/>
                    <a:pt x="5645" y="332829"/>
                  </a:cubicBezTo>
                  <a:lnTo>
                    <a:pt x="0" y="332829"/>
                  </a:lnTo>
                  <a:lnTo>
                    <a:pt x="0" y="278491"/>
                  </a:lnTo>
                  <a:lnTo>
                    <a:pt x="19" y="278499"/>
                  </a:lnTo>
                  <a:cubicBezTo>
                    <a:pt x="10001" y="278499"/>
                    <a:pt x="18117" y="270345"/>
                    <a:pt x="18117" y="260274"/>
                  </a:cubicBezTo>
                  <a:lnTo>
                    <a:pt x="18117" y="74054"/>
                  </a:lnTo>
                  <a:cubicBezTo>
                    <a:pt x="18117" y="63970"/>
                    <a:pt x="10001" y="55817"/>
                    <a:pt x="19" y="55817"/>
                  </a:cubicBezTo>
                  <a:lnTo>
                    <a:pt x="0" y="558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86146-5EE7-49AA-8DB3-C4D238823D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-23587" y="-24690"/>
            <a:ext cx="9191174" cy="1116181"/>
            <a:chOff x="-42243" y="-2342"/>
            <a:chExt cx="12254898" cy="1488241"/>
          </a:xfrm>
        </p:grpSpPr>
        <p:pic>
          <p:nvPicPr>
            <p:cNvPr id="8" name="Picture 3699"/>
            <p:cNvPicPr/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7164" y="-2342"/>
              <a:ext cx="12229163" cy="1488241"/>
            </a:xfrm>
            <a:prstGeom prst="rect">
              <a:avLst/>
            </a:prstGeom>
          </p:spPr>
        </p:pic>
        <p:sp>
          <p:nvSpPr>
            <p:cNvPr id="9" name="Shape 7"/>
            <p:cNvSpPr/>
            <p:nvPr/>
          </p:nvSpPr>
          <p:spPr>
            <a:xfrm>
              <a:off x="-42243" y="-2341"/>
              <a:ext cx="12254898" cy="397704"/>
            </a:xfrm>
            <a:custGeom>
              <a:avLst/>
              <a:gdLst/>
              <a:ahLst/>
              <a:cxnLst/>
              <a:rect l="0" t="0" r="0" b="0"/>
              <a:pathLst>
                <a:path w="7559993" h="538805">
                  <a:moveTo>
                    <a:pt x="0" y="0"/>
                  </a:moveTo>
                  <a:lnTo>
                    <a:pt x="7559993" y="0"/>
                  </a:lnTo>
                  <a:lnTo>
                    <a:pt x="7559993" y="293483"/>
                  </a:lnTo>
                  <a:lnTo>
                    <a:pt x="7265241" y="336295"/>
                  </a:lnTo>
                  <a:cubicBezTo>
                    <a:pt x="6304924" y="465063"/>
                    <a:pt x="5204146" y="538805"/>
                    <a:pt x="4031600" y="538805"/>
                  </a:cubicBezTo>
                  <a:cubicBezTo>
                    <a:pt x="2722663" y="538805"/>
                    <a:pt x="1277134" y="441003"/>
                    <a:pt x="204960" y="281134"/>
                  </a:cubicBezTo>
                  <a:lnTo>
                    <a:pt x="0" y="24902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 wrap="none">
              <a:noAutofit/>
            </a:bodyPr>
            <a:lstStyle/>
            <a:p>
              <a:endParaRPr lang="zh-TW" altLang="en-US" sz="1800"/>
            </a:p>
          </p:txBody>
        </p:sp>
        <p:grpSp>
          <p:nvGrpSpPr>
            <p:cNvPr id="10" name="Group 20298"/>
            <p:cNvGrpSpPr/>
            <p:nvPr/>
          </p:nvGrpSpPr>
          <p:grpSpPr>
            <a:xfrm>
              <a:off x="8933362" y="395363"/>
              <a:ext cx="2910186" cy="777411"/>
              <a:chOff x="329" y="0"/>
              <a:chExt cx="1618295" cy="432609"/>
            </a:xfrm>
          </p:grpSpPr>
          <p:sp>
            <p:nvSpPr>
              <p:cNvPr id="11" name="Shape 21610"/>
              <p:cNvSpPr/>
              <p:nvPr/>
            </p:nvSpPr>
            <p:spPr>
              <a:xfrm>
                <a:off x="1304489" y="109589"/>
                <a:ext cx="79997" cy="312445"/>
              </a:xfrm>
              <a:custGeom>
                <a:avLst/>
                <a:gdLst/>
                <a:ahLst/>
                <a:cxnLst/>
                <a:rect l="0" t="0" r="0" b="0"/>
                <a:pathLst>
                  <a:path w="79997" h="312445">
                    <a:moveTo>
                      <a:pt x="0" y="0"/>
                    </a:moveTo>
                    <a:lnTo>
                      <a:pt x="79997" y="0"/>
                    </a:lnTo>
                    <a:lnTo>
                      <a:pt x="79997" y="312445"/>
                    </a:lnTo>
                    <a:lnTo>
                      <a:pt x="0" y="312445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4322B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12" name="Shape 7"/>
              <p:cNvSpPr/>
              <p:nvPr/>
            </p:nvSpPr>
            <p:spPr>
              <a:xfrm>
                <a:off x="329" y="109586"/>
                <a:ext cx="162293" cy="312445"/>
              </a:xfrm>
              <a:custGeom>
                <a:avLst/>
                <a:gdLst/>
                <a:ahLst/>
                <a:cxnLst/>
                <a:rect l="0" t="0" r="0" b="0"/>
                <a:pathLst>
                  <a:path w="162293" h="312445">
                    <a:moveTo>
                      <a:pt x="0" y="0"/>
                    </a:moveTo>
                    <a:lnTo>
                      <a:pt x="84518" y="0"/>
                    </a:lnTo>
                    <a:lnTo>
                      <a:pt x="84518" y="31686"/>
                    </a:lnTo>
                    <a:cubicBezTo>
                      <a:pt x="91859" y="23926"/>
                      <a:pt x="96647" y="20015"/>
                      <a:pt x="105677" y="14339"/>
                    </a:cubicBezTo>
                    <a:cubicBezTo>
                      <a:pt x="118059" y="6503"/>
                      <a:pt x="126136" y="3442"/>
                      <a:pt x="140411" y="0"/>
                    </a:cubicBezTo>
                    <a:lnTo>
                      <a:pt x="162293" y="0"/>
                    </a:lnTo>
                    <a:lnTo>
                      <a:pt x="162293" y="86779"/>
                    </a:lnTo>
                    <a:lnTo>
                      <a:pt x="105677" y="86779"/>
                    </a:lnTo>
                    <a:cubicBezTo>
                      <a:pt x="99238" y="86334"/>
                      <a:pt x="94945" y="88824"/>
                      <a:pt x="90602" y="93549"/>
                    </a:cubicBezTo>
                    <a:cubicBezTo>
                      <a:pt x="86741" y="97777"/>
                      <a:pt x="85280" y="101473"/>
                      <a:pt x="85280" y="107162"/>
                    </a:cubicBezTo>
                    <a:lnTo>
                      <a:pt x="85280" y="312445"/>
                    </a:lnTo>
                    <a:lnTo>
                      <a:pt x="0" y="312445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4322B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13" name="Shape 8"/>
              <p:cNvSpPr/>
              <p:nvPr/>
            </p:nvSpPr>
            <p:spPr>
              <a:xfrm>
                <a:off x="401093" y="20292"/>
                <a:ext cx="414401" cy="401752"/>
              </a:xfrm>
              <a:custGeom>
                <a:avLst/>
                <a:gdLst/>
                <a:ahLst/>
                <a:cxnLst/>
                <a:rect l="0" t="0" r="0" b="0"/>
                <a:pathLst>
                  <a:path w="414401" h="401752">
                    <a:moveTo>
                      <a:pt x="121221" y="0"/>
                    </a:moveTo>
                    <a:lnTo>
                      <a:pt x="201206" y="0"/>
                    </a:lnTo>
                    <a:lnTo>
                      <a:pt x="201206" y="89192"/>
                    </a:lnTo>
                    <a:lnTo>
                      <a:pt x="336652" y="89192"/>
                    </a:lnTo>
                    <a:lnTo>
                      <a:pt x="336652" y="120917"/>
                    </a:lnTo>
                    <a:cubicBezTo>
                      <a:pt x="343929" y="113106"/>
                      <a:pt x="348767" y="109258"/>
                      <a:pt x="357784" y="103569"/>
                    </a:cubicBezTo>
                    <a:cubicBezTo>
                      <a:pt x="370154" y="95721"/>
                      <a:pt x="378257" y="92659"/>
                      <a:pt x="392506" y="89192"/>
                    </a:cubicBezTo>
                    <a:lnTo>
                      <a:pt x="414401" y="89192"/>
                    </a:lnTo>
                    <a:lnTo>
                      <a:pt x="414401" y="176023"/>
                    </a:lnTo>
                    <a:lnTo>
                      <a:pt x="357784" y="176023"/>
                    </a:lnTo>
                    <a:cubicBezTo>
                      <a:pt x="351333" y="175591"/>
                      <a:pt x="347040" y="178054"/>
                      <a:pt x="342671" y="182791"/>
                    </a:cubicBezTo>
                    <a:cubicBezTo>
                      <a:pt x="338849" y="187008"/>
                      <a:pt x="337401" y="190716"/>
                      <a:pt x="337401" y="196380"/>
                    </a:cubicBezTo>
                    <a:lnTo>
                      <a:pt x="337401" y="401689"/>
                    </a:lnTo>
                    <a:lnTo>
                      <a:pt x="252120" y="401689"/>
                    </a:lnTo>
                    <a:lnTo>
                      <a:pt x="252298" y="150788"/>
                    </a:lnTo>
                    <a:lnTo>
                      <a:pt x="205511" y="150788"/>
                    </a:lnTo>
                    <a:lnTo>
                      <a:pt x="205511" y="330518"/>
                    </a:lnTo>
                    <a:cubicBezTo>
                      <a:pt x="206083" y="332575"/>
                      <a:pt x="206426" y="333959"/>
                      <a:pt x="208000" y="335420"/>
                    </a:cubicBezTo>
                    <a:cubicBezTo>
                      <a:pt x="211201" y="338443"/>
                      <a:pt x="214833" y="339192"/>
                      <a:pt x="219062" y="337884"/>
                    </a:cubicBezTo>
                    <a:lnTo>
                      <a:pt x="219062" y="401752"/>
                    </a:lnTo>
                    <a:lnTo>
                      <a:pt x="160604" y="401752"/>
                    </a:lnTo>
                    <a:cubicBezTo>
                      <a:pt x="148514" y="401206"/>
                      <a:pt x="140729" y="397650"/>
                      <a:pt x="132296" y="388976"/>
                    </a:cubicBezTo>
                    <a:cubicBezTo>
                      <a:pt x="123812" y="380238"/>
                      <a:pt x="120714" y="372199"/>
                      <a:pt x="120612" y="360045"/>
                    </a:cubicBezTo>
                    <a:lnTo>
                      <a:pt x="120612" y="150788"/>
                    </a:lnTo>
                    <a:lnTo>
                      <a:pt x="0" y="150788"/>
                    </a:lnTo>
                    <a:lnTo>
                      <a:pt x="0" y="89281"/>
                    </a:lnTo>
                    <a:lnTo>
                      <a:pt x="121221" y="89281"/>
                    </a:lnTo>
                    <a:lnTo>
                      <a:pt x="121221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4322B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14" name="Shape 9"/>
              <p:cNvSpPr/>
              <p:nvPr/>
            </p:nvSpPr>
            <p:spPr>
              <a:xfrm>
                <a:off x="1072483" y="104595"/>
                <a:ext cx="201219" cy="317436"/>
              </a:xfrm>
              <a:custGeom>
                <a:avLst/>
                <a:gdLst/>
                <a:ahLst/>
                <a:cxnLst/>
                <a:rect l="0" t="0" r="0" b="0"/>
                <a:pathLst>
                  <a:path w="201219" h="317436">
                    <a:moveTo>
                      <a:pt x="137871" y="0"/>
                    </a:moveTo>
                    <a:cubicBezTo>
                      <a:pt x="179083" y="0"/>
                      <a:pt x="201219" y="20333"/>
                      <a:pt x="201219" y="58483"/>
                    </a:cubicBezTo>
                    <a:lnTo>
                      <a:pt x="201219" y="317436"/>
                    </a:lnTo>
                    <a:lnTo>
                      <a:pt x="118161" y="317436"/>
                    </a:lnTo>
                    <a:lnTo>
                      <a:pt x="118161" y="84937"/>
                    </a:lnTo>
                    <a:cubicBezTo>
                      <a:pt x="117704" y="74752"/>
                      <a:pt x="109245" y="67272"/>
                      <a:pt x="99060" y="67120"/>
                    </a:cubicBezTo>
                    <a:cubicBezTo>
                      <a:pt x="88392" y="66967"/>
                      <a:pt x="79934" y="76098"/>
                      <a:pt x="79972" y="86792"/>
                    </a:cubicBezTo>
                    <a:lnTo>
                      <a:pt x="79972" y="317436"/>
                    </a:lnTo>
                    <a:lnTo>
                      <a:pt x="0" y="317436"/>
                    </a:lnTo>
                    <a:lnTo>
                      <a:pt x="0" y="4991"/>
                    </a:lnTo>
                    <a:lnTo>
                      <a:pt x="79972" y="4991"/>
                    </a:lnTo>
                    <a:lnTo>
                      <a:pt x="79972" y="25235"/>
                    </a:lnTo>
                    <a:cubicBezTo>
                      <a:pt x="95479" y="6121"/>
                      <a:pt x="117513" y="0"/>
                      <a:pt x="13787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4322B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15" name="Shape 10"/>
              <p:cNvSpPr/>
              <p:nvPr/>
            </p:nvSpPr>
            <p:spPr>
              <a:xfrm>
                <a:off x="1415617" y="99688"/>
                <a:ext cx="203007" cy="332867"/>
              </a:xfrm>
              <a:custGeom>
                <a:avLst/>
                <a:gdLst/>
                <a:ahLst/>
                <a:cxnLst/>
                <a:rect l="0" t="0" r="0" b="0"/>
                <a:pathLst>
                  <a:path w="203007" h="332867">
                    <a:moveTo>
                      <a:pt x="94742" y="0"/>
                    </a:moveTo>
                    <a:lnTo>
                      <a:pt x="108280" y="0"/>
                    </a:lnTo>
                    <a:cubicBezTo>
                      <a:pt x="147532" y="0"/>
                      <a:pt x="181191" y="19817"/>
                      <a:pt x="195568" y="51795"/>
                    </a:cubicBezTo>
                    <a:lnTo>
                      <a:pt x="203007" y="87530"/>
                    </a:lnTo>
                    <a:lnTo>
                      <a:pt x="203007" y="118174"/>
                    </a:lnTo>
                    <a:lnTo>
                      <a:pt x="120764" y="118174"/>
                    </a:lnTo>
                    <a:lnTo>
                      <a:pt x="120764" y="74079"/>
                    </a:lnTo>
                    <a:cubicBezTo>
                      <a:pt x="120764" y="64008"/>
                      <a:pt x="112674" y="55842"/>
                      <a:pt x="102667" y="55842"/>
                    </a:cubicBezTo>
                    <a:cubicBezTo>
                      <a:pt x="92633" y="55842"/>
                      <a:pt x="84544" y="64008"/>
                      <a:pt x="84544" y="74079"/>
                    </a:cubicBezTo>
                    <a:lnTo>
                      <a:pt x="84544" y="260287"/>
                    </a:lnTo>
                    <a:cubicBezTo>
                      <a:pt x="84544" y="270370"/>
                      <a:pt x="92633" y="278499"/>
                      <a:pt x="102667" y="278499"/>
                    </a:cubicBezTo>
                    <a:cubicBezTo>
                      <a:pt x="112674" y="278499"/>
                      <a:pt x="120764" y="270370"/>
                      <a:pt x="120764" y="260287"/>
                    </a:cubicBezTo>
                    <a:lnTo>
                      <a:pt x="120764" y="199416"/>
                    </a:lnTo>
                    <a:lnTo>
                      <a:pt x="203007" y="199416"/>
                    </a:lnTo>
                    <a:lnTo>
                      <a:pt x="203007" y="247547"/>
                    </a:lnTo>
                    <a:lnTo>
                      <a:pt x="195568" y="282954"/>
                    </a:lnTo>
                    <a:cubicBezTo>
                      <a:pt x="181191" y="314315"/>
                      <a:pt x="147532" y="332867"/>
                      <a:pt x="108280" y="332867"/>
                    </a:cubicBezTo>
                    <a:lnTo>
                      <a:pt x="94742" y="332867"/>
                    </a:lnTo>
                    <a:cubicBezTo>
                      <a:pt x="42418" y="332867"/>
                      <a:pt x="0" y="299886"/>
                      <a:pt x="0" y="247536"/>
                    </a:cubicBezTo>
                    <a:lnTo>
                      <a:pt x="0" y="87541"/>
                    </a:lnTo>
                    <a:cubicBezTo>
                      <a:pt x="0" y="35230"/>
                      <a:pt x="42418" y="0"/>
                      <a:pt x="94742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4322B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16" name="Shape 21611"/>
              <p:cNvSpPr/>
              <p:nvPr/>
            </p:nvSpPr>
            <p:spPr>
              <a:xfrm>
                <a:off x="1304489" y="0"/>
                <a:ext cx="79363" cy="72492"/>
              </a:xfrm>
              <a:custGeom>
                <a:avLst/>
                <a:gdLst/>
                <a:ahLst/>
                <a:cxnLst/>
                <a:rect l="0" t="0" r="0" b="0"/>
                <a:pathLst>
                  <a:path w="79363" h="72492">
                    <a:moveTo>
                      <a:pt x="0" y="0"/>
                    </a:moveTo>
                    <a:lnTo>
                      <a:pt x="79363" y="0"/>
                    </a:lnTo>
                    <a:lnTo>
                      <a:pt x="79363" y="72492"/>
                    </a:lnTo>
                    <a:lnTo>
                      <a:pt x="0" y="72492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4322B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17" name="Shape 12"/>
              <p:cNvSpPr/>
              <p:nvPr/>
            </p:nvSpPr>
            <p:spPr>
              <a:xfrm>
                <a:off x="185996" y="99755"/>
                <a:ext cx="102635" cy="332854"/>
              </a:xfrm>
              <a:custGeom>
                <a:avLst/>
                <a:gdLst/>
                <a:ahLst/>
                <a:cxnLst/>
                <a:rect l="0" t="0" r="0" b="0"/>
                <a:pathLst>
                  <a:path w="102635" h="332854">
                    <a:moveTo>
                      <a:pt x="94729" y="0"/>
                    </a:moveTo>
                    <a:lnTo>
                      <a:pt x="102635" y="0"/>
                    </a:lnTo>
                    <a:lnTo>
                      <a:pt x="102635" y="55875"/>
                    </a:lnTo>
                    <a:lnTo>
                      <a:pt x="89840" y="61193"/>
                    </a:lnTo>
                    <a:cubicBezTo>
                      <a:pt x="86560" y="64488"/>
                      <a:pt x="84531" y="69044"/>
                      <a:pt x="84531" y="74092"/>
                    </a:cubicBezTo>
                    <a:lnTo>
                      <a:pt x="84531" y="260299"/>
                    </a:lnTo>
                    <a:cubicBezTo>
                      <a:pt x="84531" y="265328"/>
                      <a:pt x="86560" y="269881"/>
                      <a:pt x="89840" y="273177"/>
                    </a:cubicBezTo>
                    <a:lnTo>
                      <a:pt x="102635" y="278503"/>
                    </a:lnTo>
                    <a:lnTo>
                      <a:pt x="102635" y="332854"/>
                    </a:lnTo>
                    <a:lnTo>
                      <a:pt x="94729" y="332854"/>
                    </a:lnTo>
                    <a:cubicBezTo>
                      <a:pt x="42406" y="332854"/>
                      <a:pt x="0" y="299885"/>
                      <a:pt x="0" y="247561"/>
                    </a:cubicBezTo>
                    <a:lnTo>
                      <a:pt x="0" y="87579"/>
                    </a:lnTo>
                    <a:cubicBezTo>
                      <a:pt x="0" y="35255"/>
                      <a:pt x="42406" y="0"/>
                      <a:pt x="94729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4322B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18" name="Shape 13"/>
              <p:cNvSpPr/>
              <p:nvPr/>
            </p:nvSpPr>
            <p:spPr>
              <a:xfrm>
                <a:off x="288631" y="99755"/>
                <a:ext cx="100400" cy="332854"/>
              </a:xfrm>
              <a:custGeom>
                <a:avLst/>
                <a:gdLst/>
                <a:ahLst/>
                <a:cxnLst/>
                <a:rect l="0" t="0" r="0" b="0"/>
                <a:pathLst>
                  <a:path w="100400" h="332854">
                    <a:moveTo>
                      <a:pt x="0" y="0"/>
                    </a:moveTo>
                    <a:lnTo>
                      <a:pt x="5645" y="0"/>
                    </a:lnTo>
                    <a:cubicBezTo>
                      <a:pt x="57969" y="0"/>
                      <a:pt x="100400" y="35255"/>
                      <a:pt x="100400" y="87579"/>
                    </a:cubicBezTo>
                    <a:lnTo>
                      <a:pt x="100400" y="247561"/>
                    </a:lnTo>
                    <a:cubicBezTo>
                      <a:pt x="100400" y="299885"/>
                      <a:pt x="57969" y="332854"/>
                      <a:pt x="5645" y="332854"/>
                    </a:cubicBezTo>
                    <a:lnTo>
                      <a:pt x="0" y="332854"/>
                    </a:lnTo>
                    <a:lnTo>
                      <a:pt x="0" y="278503"/>
                    </a:lnTo>
                    <a:lnTo>
                      <a:pt x="19" y="278511"/>
                    </a:lnTo>
                    <a:cubicBezTo>
                      <a:pt x="10014" y="278511"/>
                      <a:pt x="18104" y="270358"/>
                      <a:pt x="18104" y="260299"/>
                    </a:cubicBezTo>
                    <a:lnTo>
                      <a:pt x="18104" y="74092"/>
                    </a:lnTo>
                    <a:cubicBezTo>
                      <a:pt x="18104" y="63995"/>
                      <a:pt x="10014" y="55867"/>
                      <a:pt x="19" y="55867"/>
                    </a:cubicBezTo>
                    <a:lnTo>
                      <a:pt x="0" y="55875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4322B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19" name="Shape 14"/>
              <p:cNvSpPr/>
              <p:nvPr/>
            </p:nvSpPr>
            <p:spPr>
              <a:xfrm>
                <a:off x="838880" y="99704"/>
                <a:ext cx="102635" cy="332829"/>
              </a:xfrm>
              <a:custGeom>
                <a:avLst/>
                <a:gdLst/>
                <a:ahLst/>
                <a:cxnLst/>
                <a:rect l="0" t="0" r="0" b="0"/>
                <a:pathLst>
                  <a:path w="102635" h="332829">
                    <a:moveTo>
                      <a:pt x="94729" y="0"/>
                    </a:moveTo>
                    <a:lnTo>
                      <a:pt x="102635" y="0"/>
                    </a:lnTo>
                    <a:lnTo>
                      <a:pt x="102635" y="55825"/>
                    </a:lnTo>
                    <a:lnTo>
                      <a:pt x="89834" y="61154"/>
                    </a:lnTo>
                    <a:cubicBezTo>
                      <a:pt x="86551" y="64453"/>
                      <a:pt x="84519" y="69011"/>
                      <a:pt x="84519" y="74054"/>
                    </a:cubicBezTo>
                    <a:lnTo>
                      <a:pt x="84519" y="260274"/>
                    </a:lnTo>
                    <a:cubicBezTo>
                      <a:pt x="84519" y="265309"/>
                      <a:pt x="86551" y="269866"/>
                      <a:pt x="89834" y="273163"/>
                    </a:cubicBezTo>
                    <a:lnTo>
                      <a:pt x="102635" y="278491"/>
                    </a:lnTo>
                    <a:lnTo>
                      <a:pt x="102635" y="332829"/>
                    </a:lnTo>
                    <a:lnTo>
                      <a:pt x="94729" y="332829"/>
                    </a:lnTo>
                    <a:cubicBezTo>
                      <a:pt x="42431" y="332829"/>
                      <a:pt x="0" y="299898"/>
                      <a:pt x="0" y="247523"/>
                    </a:cubicBezTo>
                    <a:lnTo>
                      <a:pt x="0" y="87529"/>
                    </a:lnTo>
                    <a:cubicBezTo>
                      <a:pt x="0" y="35217"/>
                      <a:pt x="42431" y="0"/>
                      <a:pt x="94729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4322B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zh-TW" altLang="en-US" sz="1800"/>
              </a:p>
            </p:txBody>
          </p:sp>
          <p:sp>
            <p:nvSpPr>
              <p:cNvPr id="20" name="Shape 15"/>
              <p:cNvSpPr/>
              <p:nvPr/>
            </p:nvSpPr>
            <p:spPr>
              <a:xfrm>
                <a:off x="941515" y="99704"/>
                <a:ext cx="100374" cy="332829"/>
              </a:xfrm>
              <a:custGeom>
                <a:avLst/>
                <a:gdLst/>
                <a:ahLst/>
                <a:cxnLst/>
                <a:rect l="0" t="0" r="0" b="0"/>
                <a:pathLst>
                  <a:path w="100374" h="332829">
                    <a:moveTo>
                      <a:pt x="0" y="0"/>
                    </a:moveTo>
                    <a:lnTo>
                      <a:pt x="5645" y="0"/>
                    </a:lnTo>
                    <a:cubicBezTo>
                      <a:pt x="57969" y="0"/>
                      <a:pt x="100374" y="35217"/>
                      <a:pt x="100374" y="87529"/>
                    </a:cubicBezTo>
                    <a:lnTo>
                      <a:pt x="100374" y="247523"/>
                    </a:lnTo>
                    <a:cubicBezTo>
                      <a:pt x="100374" y="299898"/>
                      <a:pt x="57969" y="332829"/>
                      <a:pt x="5645" y="332829"/>
                    </a:cubicBezTo>
                    <a:lnTo>
                      <a:pt x="0" y="332829"/>
                    </a:lnTo>
                    <a:lnTo>
                      <a:pt x="0" y="278491"/>
                    </a:lnTo>
                    <a:lnTo>
                      <a:pt x="19" y="278499"/>
                    </a:lnTo>
                    <a:cubicBezTo>
                      <a:pt x="10001" y="278499"/>
                      <a:pt x="18117" y="270345"/>
                      <a:pt x="18117" y="260274"/>
                    </a:cubicBezTo>
                    <a:lnTo>
                      <a:pt x="18117" y="74054"/>
                    </a:lnTo>
                    <a:cubicBezTo>
                      <a:pt x="18117" y="63970"/>
                      <a:pt x="10001" y="55817"/>
                      <a:pt x="19" y="55817"/>
                    </a:cubicBezTo>
                    <a:lnTo>
                      <a:pt x="0" y="55825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4322B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zh-TW" altLang="en-US" sz="1800"/>
              </a:p>
            </p:txBody>
          </p:sp>
        </p:grpSp>
      </p:grp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85800" y="273589"/>
            <a:ext cx="5918555" cy="58295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dirty="0"/>
              <a:t>按一下以編標題樣式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297A3-0AE4-49AF-A3DF-85FF6029E7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noProof="0"/>
              <a:t>按一下圖示以新增美工 圖案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88147-89BC-4A76-AADD-EB9D0FF095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00C3-05C0-440D-B51E-FAF58941B0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681D-7612-4AA1-A339-BD7963AB5E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8264" y="1484784"/>
            <a:ext cx="7772400" cy="4608512"/>
          </a:xfrm>
        </p:spPr>
        <p:txBody>
          <a:bodyPr/>
          <a:lstStyle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A30A53A-C358-464F-8B5A-BFEB8FE3029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8" name="Picture 3699"/>
          <p:cNvPicPr/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5944"/>
            <a:ext cx="9143999" cy="1100808"/>
          </a:xfrm>
          <a:prstGeom prst="rect">
            <a:avLst/>
          </a:prstGeom>
        </p:spPr>
      </p:pic>
      <p:sp>
        <p:nvSpPr>
          <p:cNvPr id="9" name="Shape 7"/>
          <p:cNvSpPr/>
          <p:nvPr/>
        </p:nvSpPr>
        <p:spPr>
          <a:xfrm>
            <a:off x="0" y="1"/>
            <a:ext cx="9144000" cy="298278"/>
          </a:xfrm>
          <a:custGeom>
            <a:avLst/>
            <a:gdLst/>
            <a:ahLst/>
            <a:cxnLst/>
            <a:rect l="0" t="0" r="0" b="0"/>
            <a:pathLst>
              <a:path w="7559993" h="538805">
                <a:moveTo>
                  <a:pt x="0" y="0"/>
                </a:moveTo>
                <a:lnTo>
                  <a:pt x="7559993" y="0"/>
                </a:lnTo>
                <a:lnTo>
                  <a:pt x="7559993" y="293483"/>
                </a:lnTo>
                <a:lnTo>
                  <a:pt x="7265241" y="336295"/>
                </a:lnTo>
                <a:cubicBezTo>
                  <a:pt x="6304924" y="465063"/>
                  <a:pt x="5204146" y="538805"/>
                  <a:pt x="4031600" y="538805"/>
                </a:cubicBezTo>
                <a:cubicBezTo>
                  <a:pt x="2722663" y="538805"/>
                  <a:pt x="1277134" y="441003"/>
                  <a:pt x="204960" y="281134"/>
                </a:cubicBezTo>
                <a:lnTo>
                  <a:pt x="0" y="249024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E4322B"/>
          </a:fillRef>
          <a:effectRef idx="0">
            <a:scrgbClr r="0" g="0" b="0"/>
          </a:effectRef>
          <a:fontRef idx="none"/>
        </p:style>
        <p:txBody>
          <a:bodyPr wrap="none">
            <a:noAutofit/>
          </a:bodyPr>
          <a:lstStyle/>
          <a:p>
            <a:endParaRPr lang="zh-TW" altLang="en-US" sz="1800"/>
          </a:p>
        </p:txBody>
      </p:sp>
      <p:grpSp>
        <p:nvGrpSpPr>
          <p:cNvPr id="10" name="Group 20298"/>
          <p:cNvGrpSpPr/>
          <p:nvPr/>
        </p:nvGrpSpPr>
        <p:grpSpPr>
          <a:xfrm>
            <a:off x="7668344" y="372568"/>
            <a:ext cx="1368152" cy="365481"/>
            <a:chOff x="329" y="0"/>
            <a:chExt cx="1618295" cy="432609"/>
          </a:xfrm>
        </p:grpSpPr>
        <p:sp>
          <p:nvSpPr>
            <p:cNvPr id="11" name="Shape 21610"/>
            <p:cNvSpPr/>
            <p:nvPr/>
          </p:nvSpPr>
          <p:spPr>
            <a:xfrm>
              <a:off x="1304489" y="109589"/>
              <a:ext cx="79997" cy="312445"/>
            </a:xfrm>
            <a:custGeom>
              <a:avLst/>
              <a:gdLst/>
              <a:ahLst/>
              <a:cxnLst/>
              <a:rect l="0" t="0" r="0" b="0"/>
              <a:pathLst>
                <a:path w="79997" h="312445">
                  <a:moveTo>
                    <a:pt x="0" y="0"/>
                  </a:moveTo>
                  <a:lnTo>
                    <a:pt x="79997" y="0"/>
                  </a:lnTo>
                  <a:lnTo>
                    <a:pt x="79997" y="312445"/>
                  </a:lnTo>
                  <a:lnTo>
                    <a:pt x="0" y="31244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2" name="Shape 7"/>
            <p:cNvSpPr/>
            <p:nvPr/>
          </p:nvSpPr>
          <p:spPr>
            <a:xfrm>
              <a:off x="329" y="109586"/>
              <a:ext cx="162293" cy="312445"/>
            </a:xfrm>
            <a:custGeom>
              <a:avLst/>
              <a:gdLst/>
              <a:ahLst/>
              <a:cxnLst/>
              <a:rect l="0" t="0" r="0" b="0"/>
              <a:pathLst>
                <a:path w="162293" h="312445">
                  <a:moveTo>
                    <a:pt x="0" y="0"/>
                  </a:moveTo>
                  <a:lnTo>
                    <a:pt x="84518" y="0"/>
                  </a:lnTo>
                  <a:lnTo>
                    <a:pt x="84518" y="31686"/>
                  </a:lnTo>
                  <a:cubicBezTo>
                    <a:pt x="91859" y="23926"/>
                    <a:pt x="96647" y="20015"/>
                    <a:pt x="105677" y="14339"/>
                  </a:cubicBezTo>
                  <a:cubicBezTo>
                    <a:pt x="118059" y="6503"/>
                    <a:pt x="126136" y="3442"/>
                    <a:pt x="140411" y="0"/>
                  </a:cubicBezTo>
                  <a:lnTo>
                    <a:pt x="162293" y="0"/>
                  </a:lnTo>
                  <a:lnTo>
                    <a:pt x="162293" y="86779"/>
                  </a:lnTo>
                  <a:lnTo>
                    <a:pt x="105677" y="86779"/>
                  </a:lnTo>
                  <a:cubicBezTo>
                    <a:pt x="99238" y="86334"/>
                    <a:pt x="94945" y="88824"/>
                    <a:pt x="90602" y="93549"/>
                  </a:cubicBezTo>
                  <a:cubicBezTo>
                    <a:pt x="86741" y="97777"/>
                    <a:pt x="85280" y="101473"/>
                    <a:pt x="85280" y="107162"/>
                  </a:cubicBezTo>
                  <a:lnTo>
                    <a:pt x="85280" y="312445"/>
                  </a:lnTo>
                  <a:lnTo>
                    <a:pt x="0" y="3124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3" name="Shape 8"/>
            <p:cNvSpPr/>
            <p:nvPr/>
          </p:nvSpPr>
          <p:spPr>
            <a:xfrm>
              <a:off x="401093" y="20292"/>
              <a:ext cx="414401" cy="401752"/>
            </a:xfrm>
            <a:custGeom>
              <a:avLst/>
              <a:gdLst/>
              <a:ahLst/>
              <a:cxnLst/>
              <a:rect l="0" t="0" r="0" b="0"/>
              <a:pathLst>
                <a:path w="414401" h="401752">
                  <a:moveTo>
                    <a:pt x="121221" y="0"/>
                  </a:moveTo>
                  <a:lnTo>
                    <a:pt x="201206" y="0"/>
                  </a:lnTo>
                  <a:lnTo>
                    <a:pt x="201206" y="89192"/>
                  </a:lnTo>
                  <a:lnTo>
                    <a:pt x="336652" y="89192"/>
                  </a:lnTo>
                  <a:lnTo>
                    <a:pt x="336652" y="120917"/>
                  </a:lnTo>
                  <a:cubicBezTo>
                    <a:pt x="343929" y="113106"/>
                    <a:pt x="348767" y="109258"/>
                    <a:pt x="357784" y="103569"/>
                  </a:cubicBezTo>
                  <a:cubicBezTo>
                    <a:pt x="370154" y="95721"/>
                    <a:pt x="378257" y="92659"/>
                    <a:pt x="392506" y="89192"/>
                  </a:cubicBezTo>
                  <a:lnTo>
                    <a:pt x="414401" y="89192"/>
                  </a:lnTo>
                  <a:lnTo>
                    <a:pt x="414401" y="176023"/>
                  </a:lnTo>
                  <a:lnTo>
                    <a:pt x="357784" y="176023"/>
                  </a:lnTo>
                  <a:cubicBezTo>
                    <a:pt x="351333" y="175591"/>
                    <a:pt x="347040" y="178054"/>
                    <a:pt x="342671" y="182791"/>
                  </a:cubicBezTo>
                  <a:cubicBezTo>
                    <a:pt x="338849" y="187008"/>
                    <a:pt x="337401" y="190716"/>
                    <a:pt x="337401" y="196380"/>
                  </a:cubicBezTo>
                  <a:lnTo>
                    <a:pt x="337401" y="401689"/>
                  </a:lnTo>
                  <a:lnTo>
                    <a:pt x="252120" y="401689"/>
                  </a:lnTo>
                  <a:lnTo>
                    <a:pt x="252298" y="150788"/>
                  </a:lnTo>
                  <a:lnTo>
                    <a:pt x="205511" y="150788"/>
                  </a:lnTo>
                  <a:lnTo>
                    <a:pt x="205511" y="330518"/>
                  </a:lnTo>
                  <a:cubicBezTo>
                    <a:pt x="206083" y="332575"/>
                    <a:pt x="206426" y="333959"/>
                    <a:pt x="208000" y="335420"/>
                  </a:cubicBezTo>
                  <a:cubicBezTo>
                    <a:pt x="211201" y="338443"/>
                    <a:pt x="214833" y="339192"/>
                    <a:pt x="219062" y="337884"/>
                  </a:cubicBezTo>
                  <a:lnTo>
                    <a:pt x="219062" y="401752"/>
                  </a:lnTo>
                  <a:lnTo>
                    <a:pt x="160604" y="401752"/>
                  </a:lnTo>
                  <a:cubicBezTo>
                    <a:pt x="148514" y="401206"/>
                    <a:pt x="140729" y="397650"/>
                    <a:pt x="132296" y="388976"/>
                  </a:cubicBezTo>
                  <a:cubicBezTo>
                    <a:pt x="123812" y="380238"/>
                    <a:pt x="120714" y="372199"/>
                    <a:pt x="120612" y="360045"/>
                  </a:cubicBezTo>
                  <a:lnTo>
                    <a:pt x="120612" y="150788"/>
                  </a:lnTo>
                  <a:lnTo>
                    <a:pt x="0" y="150788"/>
                  </a:lnTo>
                  <a:lnTo>
                    <a:pt x="0" y="89281"/>
                  </a:lnTo>
                  <a:lnTo>
                    <a:pt x="121221" y="89281"/>
                  </a:lnTo>
                  <a:lnTo>
                    <a:pt x="1212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4" name="Shape 9"/>
            <p:cNvSpPr/>
            <p:nvPr/>
          </p:nvSpPr>
          <p:spPr>
            <a:xfrm>
              <a:off x="1072483" y="104595"/>
              <a:ext cx="201219" cy="317436"/>
            </a:xfrm>
            <a:custGeom>
              <a:avLst/>
              <a:gdLst/>
              <a:ahLst/>
              <a:cxnLst/>
              <a:rect l="0" t="0" r="0" b="0"/>
              <a:pathLst>
                <a:path w="201219" h="317436">
                  <a:moveTo>
                    <a:pt x="137871" y="0"/>
                  </a:moveTo>
                  <a:cubicBezTo>
                    <a:pt x="179083" y="0"/>
                    <a:pt x="201219" y="20333"/>
                    <a:pt x="201219" y="58483"/>
                  </a:cubicBezTo>
                  <a:lnTo>
                    <a:pt x="201219" y="317436"/>
                  </a:lnTo>
                  <a:lnTo>
                    <a:pt x="118161" y="317436"/>
                  </a:lnTo>
                  <a:lnTo>
                    <a:pt x="118161" y="84937"/>
                  </a:lnTo>
                  <a:cubicBezTo>
                    <a:pt x="117704" y="74752"/>
                    <a:pt x="109245" y="67272"/>
                    <a:pt x="99060" y="67120"/>
                  </a:cubicBezTo>
                  <a:cubicBezTo>
                    <a:pt x="88392" y="66967"/>
                    <a:pt x="79934" y="76098"/>
                    <a:pt x="79972" y="86792"/>
                  </a:cubicBezTo>
                  <a:lnTo>
                    <a:pt x="79972" y="317436"/>
                  </a:lnTo>
                  <a:lnTo>
                    <a:pt x="0" y="317436"/>
                  </a:lnTo>
                  <a:lnTo>
                    <a:pt x="0" y="4991"/>
                  </a:lnTo>
                  <a:lnTo>
                    <a:pt x="79972" y="4991"/>
                  </a:lnTo>
                  <a:lnTo>
                    <a:pt x="79972" y="25235"/>
                  </a:lnTo>
                  <a:cubicBezTo>
                    <a:pt x="95479" y="6121"/>
                    <a:pt x="117513" y="0"/>
                    <a:pt x="13787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5" name="Shape 10"/>
            <p:cNvSpPr/>
            <p:nvPr/>
          </p:nvSpPr>
          <p:spPr>
            <a:xfrm>
              <a:off x="1415617" y="99688"/>
              <a:ext cx="203007" cy="332867"/>
            </a:xfrm>
            <a:custGeom>
              <a:avLst/>
              <a:gdLst/>
              <a:ahLst/>
              <a:cxnLst/>
              <a:rect l="0" t="0" r="0" b="0"/>
              <a:pathLst>
                <a:path w="203007" h="332867">
                  <a:moveTo>
                    <a:pt x="94742" y="0"/>
                  </a:moveTo>
                  <a:lnTo>
                    <a:pt x="108280" y="0"/>
                  </a:lnTo>
                  <a:cubicBezTo>
                    <a:pt x="147532" y="0"/>
                    <a:pt x="181191" y="19817"/>
                    <a:pt x="195568" y="51795"/>
                  </a:cubicBezTo>
                  <a:lnTo>
                    <a:pt x="203007" y="87530"/>
                  </a:lnTo>
                  <a:lnTo>
                    <a:pt x="203007" y="118174"/>
                  </a:lnTo>
                  <a:lnTo>
                    <a:pt x="120764" y="118174"/>
                  </a:lnTo>
                  <a:lnTo>
                    <a:pt x="120764" y="74079"/>
                  </a:lnTo>
                  <a:cubicBezTo>
                    <a:pt x="120764" y="64008"/>
                    <a:pt x="112674" y="55842"/>
                    <a:pt x="102667" y="55842"/>
                  </a:cubicBezTo>
                  <a:cubicBezTo>
                    <a:pt x="92633" y="55842"/>
                    <a:pt x="84544" y="64008"/>
                    <a:pt x="84544" y="74079"/>
                  </a:cubicBezTo>
                  <a:lnTo>
                    <a:pt x="84544" y="260287"/>
                  </a:lnTo>
                  <a:cubicBezTo>
                    <a:pt x="84544" y="270370"/>
                    <a:pt x="92633" y="278499"/>
                    <a:pt x="102667" y="278499"/>
                  </a:cubicBezTo>
                  <a:cubicBezTo>
                    <a:pt x="112674" y="278499"/>
                    <a:pt x="120764" y="270370"/>
                    <a:pt x="120764" y="260287"/>
                  </a:cubicBezTo>
                  <a:lnTo>
                    <a:pt x="120764" y="199416"/>
                  </a:lnTo>
                  <a:lnTo>
                    <a:pt x="203007" y="199416"/>
                  </a:lnTo>
                  <a:lnTo>
                    <a:pt x="203007" y="247547"/>
                  </a:lnTo>
                  <a:lnTo>
                    <a:pt x="195568" y="282954"/>
                  </a:lnTo>
                  <a:cubicBezTo>
                    <a:pt x="181191" y="314315"/>
                    <a:pt x="147532" y="332867"/>
                    <a:pt x="108280" y="332867"/>
                  </a:cubicBezTo>
                  <a:lnTo>
                    <a:pt x="94742" y="332867"/>
                  </a:lnTo>
                  <a:cubicBezTo>
                    <a:pt x="42418" y="332867"/>
                    <a:pt x="0" y="299886"/>
                    <a:pt x="0" y="247536"/>
                  </a:cubicBezTo>
                  <a:lnTo>
                    <a:pt x="0" y="87541"/>
                  </a:lnTo>
                  <a:cubicBezTo>
                    <a:pt x="0" y="35230"/>
                    <a:pt x="42418" y="0"/>
                    <a:pt x="947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6" name="Shape 21611"/>
            <p:cNvSpPr/>
            <p:nvPr/>
          </p:nvSpPr>
          <p:spPr>
            <a:xfrm>
              <a:off x="1304489" y="0"/>
              <a:ext cx="79363" cy="72492"/>
            </a:xfrm>
            <a:custGeom>
              <a:avLst/>
              <a:gdLst/>
              <a:ahLst/>
              <a:cxnLst/>
              <a:rect l="0" t="0" r="0" b="0"/>
              <a:pathLst>
                <a:path w="79363" h="72492">
                  <a:moveTo>
                    <a:pt x="0" y="0"/>
                  </a:moveTo>
                  <a:lnTo>
                    <a:pt x="79363" y="0"/>
                  </a:lnTo>
                  <a:lnTo>
                    <a:pt x="79363" y="72492"/>
                  </a:lnTo>
                  <a:lnTo>
                    <a:pt x="0" y="7249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7" name="Shape 12"/>
            <p:cNvSpPr/>
            <p:nvPr/>
          </p:nvSpPr>
          <p:spPr>
            <a:xfrm>
              <a:off x="185996" y="99755"/>
              <a:ext cx="102635" cy="332854"/>
            </a:xfrm>
            <a:custGeom>
              <a:avLst/>
              <a:gdLst/>
              <a:ahLst/>
              <a:cxnLst/>
              <a:rect l="0" t="0" r="0" b="0"/>
              <a:pathLst>
                <a:path w="102635" h="332854">
                  <a:moveTo>
                    <a:pt x="94729" y="0"/>
                  </a:moveTo>
                  <a:lnTo>
                    <a:pt x="102635" y="0"/>
                  </a:lnTo>
                  <a:lnTo>
                    <a:pt x="102635" y="55875"/>
                  </a:lnTo>
                  <a:lnTo>
                    <a:pt x="89840" y="61193"/>
                  </a:lnTo>
                  <a:cubicBezTo>
                    <a:pt x="86560" y="64488"/>
                    <a:pt x="84531" y="69044"/>
                    <a:pt x="84531" y="74092"/>
                  </a:cubicBezTo>
                  <a:lnTo>
                    <a:pt x="84531" y="260299"/>
                  </a:lnTo>
                  <a:cubicBezTo>
                    <a:pt x="84531" y="265328"/>
                    <a:pt x="86560" y="269881"/>
                    <a:pt x="89840" y="273177"/>
                  </a:cubicBezTo>
                  <a:lnTo>
                    <a:pt x="102635" y="278503"/>
                  </a:lnTo>
                  <a:lnTo>
                    <a:pt x="102635" y="332854"/>
                  </a:lnTo>
                  <a:lnTo>
                    <a:pt x="94729" y="332854"/>
                  </a:lnTo>
                  <a:cubicBezTo>
                    <a:pt x="42406" y="332854"/>
                    <a:pt x="0" y="299885"/>
                    <a:pt x="0" y="247561"/>
                  </a:cubicBezTo>
                  <a:lnTo>
                    <a:pt x="0" y="87579"/>
                  </a:lnTo>
                  <a:cubicBezTo>
                    <a:pt x="0" y="35255"/>
                    <a:pt x="42406" y="0"/>
                    <a:pt x="9472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8" name="Shape 13"/>
            <p:cNvSpPr/>
            <p:nvPr/>
          </p:nvSpPr>
          <p:spPr>
            <a:xfrm>
              <a:off x="288631" y="99755"/>
              <a:ext cx="100400" cy="332854"/>
            </a:xfrm>
            <a:custGeom>
              <a:avLst/>
              <a:gdLst/>
              <a:ahLst/>
              <a:cxnLst/>
              <a:rect l="0" t="0" r="0" b="0"/>
              <a:pathLst>
                <a:path w="100400" h="332854">
                  <a:moveTo>
                    <a:pt x="0" y="0"/>
                  </a:moveTo>
                  <a:lnTo>
                    <a:pt x="5645" y="0"/>
                  </a:lnTo>
                  <a:cubicBezTo>
                    <a:pt x="57969" y="0"/>
                    <a:pt x="100400" y="35255"/>
                    <a:pt x="100400" y="87579"/>
                  </a:cubicBezTo>
                  <a:lnTo>
                    <a:pt x="100400" y="247561"/>
                  </a:lnTo>
                  <a:cubicBezTo>
                    <a:pt x="100400" y="299885"/>
                    <a:pt x="57969" y="332854"/>
                    <a:pt x="5645" y="332854"/>
                  </a:cubicBezTo>
                  <a:lnTo>
                    <a:pt x="0" y="332854"/>
                  </a:lnTo>
                  <a:lnTo>
                    <a:pt x="0" y="278503"/>
                  </a:lnTo>
                  <a:lnTo>
                    <a:pt x="19" y="278511"/>
                  </a:lnTo>
                  <a:cubicBezTo>
                    <a:pt x="10014" y="278511"/>
                    <a:pt x="18104" y="270358"/>
                    <a:pt x="18104" y="260299"/>
                  </a:cubicBezTo>
                  <a:lnTo>
                    <a:pt x="18104" y="74092"/>
                  </a:lnTo>
                  <a:cubicBezTo>
                    <a:pt x="18104" y="63995"/>
                    <a:pt x="10014" y="55867"/>
                    <a:pt x="19" y="55867"/>
                  </a:cubicBezTo>
                  <a:lnTo>
                    <a:pt x="0" y="558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19" name="Shape 14"/>
            <p:cNvSpPr/>
            <p:nvPr/>
          </p:nvSpPr>
          <p:spPr>
            <a:xfrm>
              <a:off x="838880" y="99704"/>
              <a:ext cx="102635" cy="332829"/>
            </a:xfrm>
            <a:custGeom>
              <a:avLst/>
              <a:gdLst/>
              <a:ahLst/>
              <a:cxnLst/>
              <a:rect l="0" t="0" r="0" b="0"/>
              <a:pathLst>
                <a:path w="102635" h="332829">
                  <a:moveTo>
                    <a:pt x="94729" y="0"/>
                  </a:moveTo>
                  <a:lnTo>
                    <a:pt x="102635" y="0"/>
                  </a:lnTo>
                  <a:lnTo>
                    <a:pt x="102635" y="55825"/>
                  </a:lnTo>
                  <a:lnTo>
                    <a:pt x="89834" y="61154"/>
                  </a:lnTo>
                  <a:cubicBezTo>
                    <a:pt x="86551" y="64453"/>
                    <a:pt x="84519" y="69011"/>
                    <a:pt x="84519" y="74054"/>
                  </a:cubicBezTo>
                  <a:lnTo>
                    <a:pt x="84519" y="260274"/>
                  </a:lnTo>
                  <a:cubicBezTo>
                    <a:pt x="84519" y="265309"/>
                    <a:pt x="86551" y="269866"/>
                    <a:pt x="89834" y="273163"/>
                  </a:cubicBezTo>
                  <a:lnTo>
                    <a:pt x="102635" y="278491"/>
                  </a:lnTo>
                  <a:lnTo>
                    <a:pt x="102635" y="332829"/>
                  </a:lnTo>
                  <a:lnTo>
                    <a:pt x="94729" y="332829"/>
                  </a:lnTo>
                  <a:cubicBezTo>
                    <a:pt x="42431" y="332829"/>
                    <a:pt x="0" y="299898"/>
                    <a:pt x="0" y="247523"/>
                  </a:cubicBezTo>
                  <a:lnTo>
                    <a:pt x="0" y="87529"/>
                  </a:lnTo>
                  <a:cubicBezTo>
                    <a:pt x="0" y="35217"/>
                    <a:pt x="42431" y="0"/>
                    <a:pt x="9472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  <p:sp>
          <p:nvSpPr>
            <p:cNvPr id="20" name="Shape 15"/>
            <p:cNvSpPr/>
            <p:nvPr/>
          </p:nvSpPr>
          <p:spPr>
            <a:xfrm>
              <a:off x="941515" y="99704"/>
              <a:ext cx="100374" cy="332829"/>
            </a:xfrm>
            <a:custGeom>
              <a:avLst/>
              <a:gdLst/>
              <a:ahLst/>
              <a:cxnLst/>
              <a:rect l="0" t="0" r="0" b="0"/>
              <a:pathLst>
                <a:path w="100374" h="332829">
                  <a:moveTo>
                    <a:pt x="0" y="0"/>
                  </a:moveTo>
                  <a:lnTo>
                    <a:pt x="5645" y="0"/>
                  </a:lnTo>
                  <a:cubicBezTo>
                    <a:pt x="57969" y="0"/>
                    <a:pt x="100374" y="35217"/>
                    <a:pt x="100374" y="87529"/>
                  </a:cubicBezTo>
                  <a:lnTo>
                    <a:pt x="100374" y="247523"/>
                  </a:lnTo>
                  <a:cubicBezTo>
                    <a:pt x="100374" y="299898"/>
                    <a:pt x="57969" y="332829"/>
                    <a:pt x="5645" y="332829"/>
                  </a:cubicBezTo>
                  <a:lnTo>
                    <a:pt x="0" y="332829"/>
                  </a:lnTo>
                  <a:lnTo>
                    <a:pt x="0" y="278491"/>
                  </a:lnTo>
                  <a:lnTo>
                    <a:pt x="19" y="278499"/>
                  </a:lnTo>
                  <a:cubicBezTo>
                    <a:pt x="10001" y="278499"/>
                    <a:pt x="18117" y="270345"/>
                    <a:pt x="18117" y="260274"/>
                  </a:cubicBezTo>
                  <a:lnTo>
                    <a:pt x="18117" y="74054"/>
                  </a:lnTo>
                  <a:cubicBezTo>
                    <a:pt x="18117" y="63970"/>
                    <a:pt x="10001" y="55817"/>
                    <a:pt x="19" y="55817"/>
                  </a:cubicBezTo>
                  <a:lnTo>
                    <a:pt x="0" y="558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32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zh-TW" altLang="en-US" sz="1800"/>
            </a:p>
          </p:txBody>
        </p:sp>
      </p:grpSp>
      <p:sp>
        <p:nvSpPr>
          <p:cNvPr id="2" name="標題 1"/>
          <p:cNvSpPr>
            <a:spLocks noGrp="1"/>
          </p:cNvSpPr>
          <p:nvPr userDrawn="1">
            <p:ph type="title" hasCustomPrompt="1"/>
          </p:nvPr>
        </p:nvSpPr>
        <p:spPr>
          <a:xfrm>
            <a:off x="1763687" y="410434"/>
            <a:ext cx="5681309" cy="471827"/>
          </a:xfrm>
        </p:spPr>
        <p:txBody>
          <a:bodyPr/>
          <a:lstStyle>
            <a:lvl1pPr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編輯母片標題樣式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708AC-4DDD-4C6B-82F4-12612CE792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8349B-038D-4903-AFCD-A930A77B7D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F4031-CD8C-44E9-8EB3-AFA776F7D9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18823-55F5-4555-A236-CBD037FB1E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0A52-4879-4D1D-8B91-46D00DB69D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5934A-E198-40A1-BAD4-51BA3C87A7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0955C-4655-4C8A-B50C-B95299A820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1EC43B0-A5ED-4D2D-8036-5693E1E43C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/>
          <a:p>
            <a:r>
              <a:rPr lang="en-US" altLang="zh-TW" dirty="0"/>
              <a:t>HP23-A</a:t>
            </a:r>
            <a:r>
              <a:rPr lang="zh-TW" altLang="en-US" dirty="0"/>
              <a:t>溫濕度計教育訓練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717033"/>
            <a:ext cx="6400800" cy="864096"/>
          </a:xfrm>
        </p:spPr>
        <p:txBody>
          <a:bodyPr/>
          <a:lstStyle/>
          <a:p>
            <a:r>
              <a:rPr lang="zh-TW" altLang="en-US" dirty="0"/>
              <a:t>星南實業股份有限公司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88244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/>
              <a:t>溫度校正流程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05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1)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按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MENU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進入選單，選擇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Probe1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2)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選擇溫度校正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3)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Acquire (Enter Ref)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將標準值輸入暫存區選項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4)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輸入標準值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5) 6)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&lt;Acquire&gt;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將標準值存入暫存區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(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此時線性尚未改變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)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回到 </a:t>
            </a:r>
          </a:p>
          <a:p>
            <a:pPr marL="0" indent="0">
              <a:buNone/>
            </a:pP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量測畫面後，即可至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Adjust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選項將標準值從暫存區寫入校正區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92291" y="908720"/>
            <a:ext cx="7632848" cy="471827"/>
          </a:xfrm>
        </p:spPr>
        <p:txBody>
          <a:bodyPr/>
          <a:lstStyle/>
          <a:p>
            <a:pPr algn="l"/>
            <a:r>
              <a:rPr lang="en-US" altLang="zh-TW" dirty="0">
                <a:solidFill>
                  <a:srgbClr val="000000"/>
                </a:solidFill>
                <a:latin typeface="Times New Roman"/>
                <a:ea typeface="新細明體"/>
              </a:rPr>
              <a:t>1.Acquire (Enter Ref)</a:t>
            </a:r>
            <a:r>
              <a:rPr lang="zh-TW" altLang="en-US" dirty="0">
                <a:solidFill>
                  <a:srgbClr val="000000"/>
                </a:solidFill>
                <a:latin typeface="Times New Roman"/>
                <a:ea typeface="新細明體"/>
              </a:rPr>
              <a:t> 輸入溫度校正值</a:t>
            </a:r>
            <a:br>
              <a:rPr lang="en-US" altLang="zh-TW" dirty="0">
                <a:solidFill>
                  <a:srgbClr val="000000"/>
                </a:solidFill>
                <a:latin typeface="Times New Roman"/>
                <a:ea typeface="新細明體"/>
              </a:rPr>
            </a:br>
            <a:br>
              <a:rPr lang="en-US" altLang="zh-TW" dirty="0"/>
            </a:b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F83795B-ACCB-4AA1-FBB3-58A52C055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0" y="3789040"/>
            <a:ext cx="843769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B3E645A8-7961-E4EA-CDBD-ACE693968B08}"/>
              </a:ext>
            </a:extLst>
          </p:cNvPr>
          <p:cNvGrpSpPr/>
          <p:nvPr/>
        </p:nvGrpSpPr>
        <p:grpSpPr>
          <a:xfrm>
            <a:off x="409825" y="4000301"/>
            <a:ext cx="1350304" cy="1249804"/>
            <a:chOff x="12163" y="0"/>
            <a:chExt cx="988782" cy="1033780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8133141B-7BC3-2D8E-0E17-53660A707FBA}"/>
                </a:ext>
              </a:extLst>
            </p:cNvPr>
            <p:cNvGrpSpPr/>
            <p:nvPr/>
          </p:nvGrpSpPr>
          <p:grpSpPr>
            <a:xfrm>
              <a:off x="12163" y="0"/>
              <a:ext cx="988782" cy="1017270"/>
              <a:chOff x="908173" y="4033913"/>
              <a:chExt cx="1616096" cy="1351930"/>
            </a:xfrm>
          </p:grpSpPr>
          <p:grpSp>
            <p:nvGrpSpPr>
              <p:cNvPr id="17" name="群組 16">
                <a:extLst>
                  <a:ext uri="{FF2B5EF4-FFF2-40B4-BE49-F238E27FC236}">
                    <a16:creationId xmlns:a16="http://schemas.microsoft.com/office/drawing/2014/main" id="{77537988-CA0C-3CC0-9B0A-1C86D782FF5B}"/>
                  </a:ext>
                </a:extLst>
              </p:cNvPr>
              <p:cNvGrpSpPr/>
              <p:nvPr/>
            </p:nvGrpSpPr>
            <p:grpSpPr>
              <a:xfrm>
                <a:off x="908173" y="4033913"/>
                <a:ext cx="1587499" cy="1351930"/>
                <a:chOff x="-1722419" y="6120"/>
                <a:chExt cx="1587499" cy="1352552"/>
              </a:xfrm>
            </p:grpSpPr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CD122004-DECF-465D-FD87-5C6D8D9F3595}"/>
                    </a:ext>
                  </a:extLst>
                </p:cNvPr>
                <p:cNvSpPr/>
                <p:nvPr/>
              </p:nvSpPr>
              <p:spPr>
                <a:xfrm>
                  <a:off x="-1722419" y="6120"/>
                  <a:ext cx="1587499" cy="13525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97A20BC4-5F3A-2E4E-9B63-93FAAC519948}"/>
                    </a:ext>
                  </a:extLst>
                </p:cNvPr>
                <p:cNvSpPr/>
                <p:nvPr/>
              </p:nvSpPr>
              <p:spPr>
                <a:xfrm>
                  <a:off x="-1713250" y="291193"/>
                  <a:ext cx="1557556" cy="11650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 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8" name="文字方塊 66">
                <a:extLst>
                  <a:ext uri="{FF2B5EF4-FFF2-40B4-BE49-F238E27FC236}">
                    <a16:creationId xmlns:a16="http://schemas.microsoft.com/office/drawing/2014/main" id="{F225591B-8432-AF09-2DD3-07B7305455F4}"/>
                  </a:ext>
                </a:extLst>
              </p:cNvPr>
              <p:cNvSpPr txBox="1"/>
              <p:nvPr/>
            </p:nvSpPr>
            <p:spPr>
              <a:xfrm>
                <a:off x="944397" y="4092086"/>
                <a:ext cx="1579872" cy="10632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445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Info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445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Settings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445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1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445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2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445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Data Capture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 Data Logging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1000"/>
                  </a:lnSpc>
                </a:pPr>
                <a:r>
                  <a:rPr lang="en-US" sz="8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 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6D2906D-8CC1-FF4B-D1C3-8C9FF34DCEEF}"/>
                </a:ext>
              </a:extLst>
            </p:cNvPr>
            <p:cNvSpPr/>
            <p:nvPr/>
          </p:nvSpPr>
          <p:spPr>
            <a:xfrm>
              <a:off x="19635" y="922814"/>
              <a:ext cx="953135" cy="86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rPr>
                <a:t> 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6" name="文字方塊 68">
              <a:extLst>
                <a:ext uri="{FF2B5EF4-FFF2-40B4-BE49-F238E27FC236}">
                  <a16:creationId xmlns:a16="http://schemas.microsoft.com/office/drawing/2014/main" id="{21FE11C8-6B14-E49A-CF7A-A1434C6D36FB}"/>
                </a:ext>
              </a:extLst>
            </p:cNvPr>
            <p:cNvSpPr txBox="1"/>
            <p:nvPr/>
          </p:nvSpPr>
          <p:spPr>
            <a:xfrm>
              <a:off x="333784" y="914400"/>
              <a:ext cx="247650" cy="11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800"/>
                </a:lnSpc>
              </a:pPr>
              <a:r>
                <a:rPr lang="en-US" sz="700" kern="100">
                  <a:effectLst/>
                  <a:latin typeface="Arial Unicode MS" panose="020B0604020202020204" pitchFamily="34" charset="-120"/>
                  <a:ea typeface="新細明體" panose="02020500000000000000" pitchFamily="18" charset="-120"/>
                </a:rPr>
                <a:t>Menu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>
                <a:lnSpc>
                  <a:spcPts val="1000"/>
                </a:lnSpc>
              </a:pPr>
              <a:r>
                <a:rPr lang="en-US" sz="8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id="{E9F75C63-43FE-A6DA-86C0-2CCEBD9DF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75" y="5269390"/>
            <a:ext cx="5089368" cy="147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7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1">
            <a:extLst>
              <a:ext uri="{FF2B5EF4-FFF2-40B4-BE49-F238E27FC236}">
                <a16:creationId xmlns:a16="http://schemas.microsoft.com/office/drawing/2014/main" id="{11B426B8-2FE8-4A35-9A03-257C83484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37" y="908720"/>
            <a:ext cx="7772400" cy="4608512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1)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按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MENU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進入選單，選擇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Probe1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2)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選擇溫度校正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3)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Acquire (Ref =Probe)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將標準值輸入暫存區選項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4) 5)</a:t>
            </a:r>
            <a:r>
              <a:rPr lang="en-US" altLang="zh-TW" dirty="0"/>
              <a:t> )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&lt;Acquire&gt;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將標準值存入暫存區後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(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此時線性尚未改變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)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回到量測畫面，即可至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Adjust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選項將標準值從暫存區寫入校正區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endParaRPr lang="zh-TW" altLang="en-US" dirty="0"/>
          </a:p>
        </p:txBody>
      </p:sp>
      <p:sp>
        <p:nvSpPr>
          <p:cNvPr id="9" name="標題 2">
            <a:extLst>
              <a:ext uri="{FF2B5EF4-FFF2-40B4-BE49-F238E27FC236}">
                <a16:creationId xmlns:a16="http://schemas.microsoft.com/office/drawing/2014/main" id="{23AC4DD0-C0EA-4796-8A52-D5BE7BB6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08720"/>
            <a:ext cx="7632848" cy="471827"/>
          </a:xfrm>
        </p:spPr>
        <p:txBody>
          <a:bodyPr/>
          <a:lstStyle/>
          <a:p>
            <a:pPr algn="l"/>
            <a:r>
              <a:rPr lang="en-US" altLang="zh-TW" sz="2400" dirty="0">
                <a:solidFill>
                  <a:srgbClr val="000000"/>
                </a:solidFill>
                <a:latin typeface="Times New Roman"/>
                <a:ea typeface="新細明體"/>
              </a:rPr>
              <a:t>2.Acquire (Ref =Probe)</a:t>
            </a:r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新細明體"/>
              </a:rPr>
              <a:t>溫度數值複製到另一支探棒</a:t>
            </a:r>
            <a:br>
              <a:rPr lang="en-US" altLang="zh-TW" sz="2400" dirty="0">
                <a:solidFill>
                  <a:srgbClr val="000000"/>
                </a:solidFill>
                <a:latin typeface="Times New Roman"/>
                <a:ea typeface="新細明體"/>
              </a:rPr>
            </a:br>
            <a:br>
              <a:rPr lang="en-US" altLang="zh-TW" dirty="0"/>
            </a:br>
            <a:endParaRPr lang="zh-TW" altLang="en-US" dirty="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6CE6465B-5CFE-49C7-A1E0-C6C1AAB82495}"/>
              </a:ext>
            </a:extLst>
          </p:cNvPr>
          <p:cNvGrpSpPr/>
          <p:nvPr/>
        </p:nvGrpSpPr>
        <p:grpSpPr>
          <a:xfrm>
            <a:off x="789129" y="4245198"/>
            <a:ext cx="4901565" cy="1416050"/>
            <a:chOff x="0" y="0"/>
            <a:chExt cx="4902095" cy="1416050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6B7A8AFB-B580-47E7-AF02-2A7BE9D29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0" y="0"/>
              <a:ext cx="4896485" cy="1416050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8271014B-42D2-42CA-BD5B-5F27C1D02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" t="49762" r="97596" b="44239"/>
            <a:stretch/>
          </p:blipFill>
          <p:spPr bwMode="auto">
            <a:xfrm>
              <a:off x="0" y="0"/>
              <a:ext cx="174625" cy="1708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16276DB6-E9FD-40BE-B5EE-31F7E77E62D8}"/>
              </a:ext>
            </a:extLst>
          </p:cNvPr>
          <p:cNvGrpSpPr/>
          <p:nvPr/>
        </p:nvGrpSpPr>
        <p:grpSpPr>
          <a:xfrm>
            <a:off x="763980" y="2808252"/>
            <a:ext cx="6544324" cy="1419050"/>
            <a:chOff x="361950" y="565250"/>
            <a:chExt cx="4509784" cy="961390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FF0B734A-15D7-43C7-8669-C51730B6EED3}"/>
                </a:ext>
              </a:extLst>
            </p:cNvPr>
            <p:cNvGrpSpPr/>
            <p:nvPr/>
          </p:nvGrpSpPr>
          <p:grpSpPr>
            <a:xfrm>
              <a:off x="361950" y="565250"/>
              <a:ext cx="4450080" cy="961390"/>
              <a:chOff x="361950" y="565250"/>
              <a:chExt cx="4450080" cy="961390"/>
            </a:xfrm>
          </p:grpSpPr>
          <p:grpSp>
            <p:nvGrpSpPr>
              <p:cNvPr id="25" name="群組 24">
                <a:extLst>
                  <a:ext uri="{FF2B5EF4-FFF2-40B4-BE49-F238E27FC236}">
                    <a16:creationId xmlns:a16="http://schemas.microsoft.com/office/drawing/2014/main" id="{8CB57C5B-ECC9-45BD-82ED-F1E5CE27E7ED}"/>
                  </a:ext>
                </a:extLst>
              </p:cNvPr>
              <p:cNvGrpSpPr/>
              <p:nvPr/>
            </p:nvGrpSpPr>
            <p:grpSpPr>
              <a:xfrm>
                <a:off x="361950" y="565250"/>
                <a:ext cx="4450080" cy="961390"/>
                <a:chOff x="0" y="597267"/>
                <a:chExt cx="4450080" cy="961390"/>
              </a:xfrm>
            </p:grpSpPr>
            <p:grpSp>
              <p:nvGrpSpPr>
                <p:cNvPr id="27" name="群組 26">
                  <a:extLst>
                    <a:ext uri="{FF2B5EF4-FFF2-40B4-BE49-F238E27FC236}">
                      <a16:creationId xmlns:a16="http://schemas.microsoft.com/office/drawing/2014/main" id="{13B8E105-E0E9-4CF2-A733-CB8C33F705D4}"/>
                    </a:ext>
                  </a:extLst>
                </p:cNvPr>
                <p:cNvGrpSpPr/>
                <p:nvPr/>
              </p:nvGrpSpPr>
              <p:grpSpPr>
                <a:xfrm>
                  <a:off x="0" y="597267"/>
                  <a:ext cx="4450080" cy="961390"/>
                  <a:chOff x="31714" y="1194534"/>
                  <a:chExt cx="4450080" cy="961390"/>
                </a:xfrm>
              </p:grpSpPr>
              <p:grpSp>
                <p:nvGrpSpPr>
                  <p:cNvPr id="29" name="群組 28">
                    <a:extLst>
                      <a:ext uri="{FF2B5EF4-FFF2-40B4-BE49-F238E27FC236}">
                        <a16:creationId xmlns:a16="http://schemas.microsoft.com/office/drawing/2014/main" id="{AF349C5C-0A9C-4C6A-A3C9-20CD6543CFEA}"/>
                      </a:ext>
                    </a:extLst>
                  </p:cNvPr>
                  <p:cNvGrpSpPr/>
                  <p:nvPr/>
                </p:nvGrpSpPr>
                <p:grpSpPr>
                  <a:xfrm>
                    <a:off x="31714" y="1194534"/>
                    <a:ext cx="4450080" cy="961390"/>
                    <a:chOff x="0" y="0"/>
                    <a:chExt cx="4450080" cy="961390"/>
                  </a:xfrm>
                </p:grpSpPr>
                <p:pic>
                  <p:nvPicPr>
                    <p:cNvPr id="31" name="圖片 30">
                      <a:extLst>
                        <a:ext uri="{FF2B5EF4-FFF2-40B4-BE49-F238E27FC236}">
                          <a16:creationId xmlns:a16="http://schemas.microsoft.com/office/drawing/2014/main" id="{AFC81F9C-ADF5-4DB2-A3BB-8FD533FBE299}"/>
                        </a:ext>
                      </a:extLst>
                    </p:cNvPr>
                    <p:cNvPicPr/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15559" b="49266"/>
                    <a:stretch/>
                  </p:blipFill>
                  <p:spPr bwMode="auto">
                    <a:xfrm>
                      <a:off x="0" y="0"/>
                      <a:ext cx="4450080" cy="9613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sp>
                  <p:nvSpPr>
                    <p:cNvPr id="32" name="流程圖: 程序 31">
                      <a:extLst>
                        <a:ext uri="{FF2B5EF4-FFF2-40B4-BE49-F238E27FC236}">
                          <a16:creationId xmlns:a16="http://schemas.microsoft.com/office/drawing/2014/main" id="{E7738EAC-0C64-4F2F-B429-8F7162CCEB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15788" y="116573"/>
                      <a:ext cx="824230" cy="812800"/>
                    </a:xfrm>
                    <a:prstGeom prst="flowChartProcess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pic>
                <p:nvPicPr>
                  <p:cNvPr id="30" name="圖片 29">
                    <a:extLst>
                      <a:ext uri="{FF2B5EF4-FFF2-40B4-BE49-F238E27FC236}">
                        <a16:creationId xmlns:a16="http://schemas.microsoft.com/office/drawing/2014/main" id="{036F4467-8B85-4342-A15A-8235E7C2614E}"/>
                      </a:ext>
                    </a:extLst>
                  </p:cNvPr>
                  <p:cNvPicPr/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29293" y="1316393"/>
                    <a:ext cx="847725" cy="812800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28" name="圖片 27">
                  <a:extLst>
                    <a:ext uri="{FF2B5EF4-FFF2-40B4-BE49-F238E27FC236}">
                      <a16:creationId xmlns:a16="http://schemas.microsoft.com/office/drawing/2014/main" id="{F05721E7-6959-476B-8946-7AAAF5EE0BBB}"/>
                    </a:ext>
                  </a:extLst>
                </p:cNvPr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59" t="36689" r="77244" b="52539"/>
                <a:stretch/>
              </p:blipFill>
              <p:spPr bwMode="auto">
                <a:xfrm>
                  <a:off x="3270672" y="1277280"/>
                  <a:ext cx="310515" cy="203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26" name="流程圖: 程序 25">
                <a:extLst>
                  <a:ext uri="{FF2B5EF4-FFF2-40B4-BE49-F238E27FC236}">
                    <a16:creationId xmlns:a16="http://schemas.microsoft.com/office/drawing/2014/main" id="{164EA2EB-30B5-4043-8125-3E0D99FE646F}"/>
                  </a:ext>
                </a:extLst>
              </p:cNvPr>
              <p:cNvSpPr/>
              <p:nvPr/>
            </p:nvSpPr>
            <p:spPr>
              <a:xfrm>
                <a:off x="3988580" y="681823"/>
                <a:ext cx="823450" cy="818086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61DC6B12-BCF6-49BE-BE60-BA0E7A24E5C9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80" y="681823"/>
              <a:ext cx="883154" cy="829553"/>
            </a:xfrm>
            <a:prstGeom prst="rect">
              <a:avLst/>
            </a:prstGeom>
            <a:noFill/>
          </p:spPr>
        </p:pic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C56857E-96D1-434B-8A6A-544F3F053E05}"/>
              </a:ext>
            </a:extLst>
          </p:cNvPr>
          <p:cNvSpPr txBox="1"/>
          <p:nvPr/>
        </p:nvSpPr>
        <p:spPr>
          <a:xfrm>
            <a:off x="752777" y="5697101"/>
            <a:ext cx="7638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#</a:t>
            </a:r>
            <a:r>
              <a:rPr lang="zh-TW" altLang="zh-TW" sz="2000" b="1" dirty="0">
                <a:solidFill>
                  <a:srgbClr val="FF0000"/>
                </a:solidFill>
              </a:rPr>
              <a:t>請注意</a:t>
            </a:r>
            <a:r>
              <a:rPr lang="zh-TW" altLang="zh-TW" sz="2000" b="1" dirty="0"/>
              <a:t>因為溫度曲線為線性，寫入點數一個點即可，若重複寫入多個點可能造成線性異常</a:t>
            </a:r>
          </a:p>
          <a:p>
            <a:endParaRPr lang="zh-TW" altLang="en-US" sz="2000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5C12839B-0965-5DEF-5FF0-DC345B9014CA}"/>
              </a:ext>
            </a:extLst>
          </p:cNvPr>
          <p:cNvGrpSpPr/>
          <p:nvPr/>
        </p:nvGrpSpPr>
        <p:grpSpPr>
          <a:xfrm>
            <a:off x="822037" y="2979558"/>
            <a:ext cx="1160145" cy="1203325"/>
            <a:chOff x="1035" y="0"/>
            <a:chExt cx="982410" cy="1033780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7975FA04-4CF0-2208-BD1D-DD936E259F78}"/>
                </a:ext>
              </a:extLst>
            </p:cNvPr>
            <p:cNvGrpSpPr/>
            <p:nvPr/>
          </p:nvGrpSpPr>
          <p:grpSpPr>
            <a:xfrm>
              <a:off x="1035" y="0"/>
              <a:ext cx="982410" cy="1017270"/>
              <a:chOff x="1685" y="0"/>
              <a:chExt cx="1605694" cy="1351930"/>
            </a:xfrm>
          </p:grpSpPr>
          <p:grpSp>
            <p:nvGrpSpPr>
              <p:cNvPr id="6" name="群組 5">
                <a:extLst>
                  <a:ext uri="{FF2B5EF4-FFF2-40B4-BE49-F238E27FC236}">
                    <a16:creationId xmlns:a16="http://schemas.microsoft.com/office/drawing/2014/main" id="{537981FE-1A87-7A85-A2FC-57BEA492FB4D}"/>
                  </a:ext>
                </a:extLst>
              </p:cNvPr>
              <p:cNvGrpSpPr/>
              <p:nvPr/>
            </p:nvGrpSpPr>
            <p:grpSpPr>
              <a:xfrm>
                <a:off x="19879" y="0"/>
                <a:ext cx="1587500" cy="1351930"/>
                <a:chOff x="19880" y="0"/>
                <a:chExt cx="1587499" cy="1352552"/>
              </a:xfrm>
            </p:grpSpPr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130B01AF-AB8C-70BE-71F8-50D114B6C564}"/>
                    </a:ext>
                  </a:extLst>
                </p:cNvPr>
                <p:cNvSpPr/>
                <p:nvPr/>
              </p:nvSpPr>
              <p:spPr>
                <a:xfrm>
                  <a:off x="19880" y="0"/>
                  <a:ext cx="1587499" cy="13525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797ACC08-1C3A-44C8-2AD7-830E0EB1D3ED}"/>
                    </a:ext>
                  </a:extLst>
                </p:cNvPr>
                <p:cNvSpPr/>
                <p:nvPr/>
              </p:nvSpPr>
              <p:spPr>
                <a:xfrm>
                  <a:off x="29049" y="250424"/>
                  <a:ext cx="1557557" cy="11650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 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7" name="文字方塊 66">
                <a:extLst>
                  <a:ext uri="{FF2B5EF4-FFF2-40B4-BE49-F238E27FC236}">
                    <a16:creationId xmlns:a16="http://schemas.microsoft.com/office/drawing/2014/main" id="{447934EA-6BB9-EBFB-0FC2-73D9A0E8F25B}"/>
                  </a:ext>
                </a:extLst>
              </p:cNvPr>
              <p:cNvSpPr txBox="1"/>
              <p:nvPr/>
            </p:nvSpPr>
            <p:spPr>
              <a:xfrm>
                <a:off x="1685" y="8902"/>
                <a:ext cx="1579874" cy="10632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Info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Settings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1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2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Data Capture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 Data Logging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1000"/>
                  </a:lnSpc>
                </a:pPr>
                <a:r>
                  <a:rPr lang="en-US" sz="8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 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C203BC6-2DB6-5685-8878-626200C4C9D3}"/>
                </a:ext>
              </a:extLst>
            </p:cNvPr>
            <p:cNvSpPr/>
            <p:nvPr/>
          </p:nvSpPr>
          <p:spPr>
            <a:xfrm>
              <a:off x="19635" y="922814"/>
              <a:ext cx="953135" cy="86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rPr>
                <a:t> 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5" name="文字方塊 68">
              <a:extLst>
                <a:ext uri="{FF2B5EF4-FFF2-40B4-BE49-F238E27FC236}">
                  <a16:creationId xmlns:a16="http://schemas.microsoft.com/office/drawing/2014/main" id="{F84E4519-8E8F-BD53-28C6-8B232A48BA5A}"/>
                </a:ext>
              </a:extLst>
            </p:cNvPr>
            <p:cNvSpPr txBox="1"/>
            <p:nvPr/>
          </p:nvSpPr>
          <p:spPr>
            <a:xfrm>
              <a:off x="333784" y="914400"/>
              <a:ext cx="247650" cy="11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800"/>
                </a:lnSpc>
              </a:pPr>
              <a:r>
                <a:rPr lang="en-US" sz="700" kern="100">
                  <a:effectLst/>
                  <a:latin typeface="Arial Unicode MS" panose="020B0604020202020204" pitchFamily="34" charset="-120"/>
                  <a:ea typeface="新細明體" panose="02020500000000000000" pitchFamily="18" charset="-120"/>
                </a:rPr>
                <a:t>Menu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>
                <a:lnSpc>
                  <a:spcPts val="1000"/>
                </a:lnSpc>
              </a:pPr>
              <a:r>
                <a:rPr lang="en-US" sz="8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55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內容版面配置區 1">
            <a:extLst>
              <a:ext uri="{FF2B5EF4-FFF2-40B4-BE49-F238E27FC236}">
                <a16:creationId xmlns:a16="http://schemas.microsoft.com/office/drawing/2014/main" id="{FC10C89F-0F71-41F8-8737-E40428FD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124744"/>
            <a:ext cx="7272808" cy="4628401"/>
          </a:xfrm>
        </p:spPr>
        <p:txBody>
          <a:bodyPr/>
          <a:lstStyle/>
          <a:p>
            <a:pPr marL="0" lvl="0" indent="0"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溫度寫入暫存區後我們可以進入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Acquired Points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確認暫存區寫入的數值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1)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按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MENU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進入選單，選擇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Probe1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2)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選擇溫度校正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3)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Acquired Points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校正點數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4)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畫面會顯示已儲存的校正點數，使用者可以選擇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&lt;Clear All Points&gt;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清除所有校正點也可以選擇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&lt;Clear Last Points&gt;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清除上一個校正點，來消除不需要的點數</a:t>
            </a:r>
          </a:p>
        </p:txBody>
      </p:sp>
      <p:sp>
        <p:nvSpPr>
          <p:cNvPr id="22" name="標題 2">
            <a:extLst>
              <a:ext uri="{FF2B5EF4-FFF2-40B4-BE49-F238E27FC236}">
                <a16:creationId xmlns:a16="http://schemas.microsoft.com/office/drawing/2014/main" id="{3707968F-460C-4A6F-AEA8-782E0148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08720"/>
            <a:ext cx="7632848" cy="471827"/>
          </a:xfrm>
        </p:spPr>
        <p:txBody>
          <a:bodyPr/>
          <a:lstStyle/>
          <a:p>
            <a:r>
              <a:rPr lang="en-US" altLang="zh-TW" dirty="0">
                <a:solidFill>
                  <a:srgbClr val="000000"/>
                </a:solidFill>
              </a:rPr>
              <a:t>Acquired Points </a:t>
            </a:r>
            <a:r>
              <a:rPr lang="zh-TW" altLang="en-US" dirty="0">
                <a:solidFill>
                  <a:srgbClr val="000000"/>
                </a:solidFill>
              </a:rPr>
              <a:t>溫度校正點數</a:t>
            </a:r>
            <a:br>
              <a:rPr lang="en-US" altLang="zh-TW" sz="2400" dirty="0">
                <a:solidFill>
                  <a:srgbClr val="000000"/>
                </a:solidFill>
                <a:latin typeface="Times New Roman"/>
                <a:ea typeface="新細明體"/>
              </a:rPr>
            </a:br>
            <a:br>
              <a:rPr lang="en-US" altLang="zh-TW" dirty="0"/>
            </a:br>
            <a:endParaRPr lang="zh-TW" altLang="en-US" dirty="0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914E5DCA-9145-4905-A970-DE18251B25D9}"/>
              </a:ext>
            </a:extLst>
          </p:cNvPr>
          <p:cNvGrpSpPr/>
          <p:nvPr/>
        </p:nvGrpSpPr>
        <p:grpSpPr>
          <a:xfrm>
            <a:off x="1115616" y="4212369"/>
            <a:ext cx="6284595" cy="1358265"/>
            <a:chOff x="0" y="3674273"/>
            <a:chExt cx="6284595" cy="1358455"/>
          </a:xfrm>
        </p:grpSpPr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9444BCA8-5A88-4D87-838C-1E7F867DC181}"/>
                </a:ext>
              </a:extLst>
            </p:cNvPr>
            <p:cNvGrpSpPr/>
            <p:nvPr/>
          </p:nvGrpSpPr>
          <p:grpSpPr>
            <a:xfrm>
              <a:off x="0" y="3674273"/>
              <a:ext cx="6181939" cy="1358455"/>
              <a:chOff x="0" y="0"/>
              <a:chExt cx="4450080" cy="961390"/>
            </a:xfrm>
          </p:grpSpPr>
          <p:grpSp>
            <p:nvGrpSpPr>
              <p:cNvPr id="42" name="群組 41">
                <a:extLst>
                  <a:ext uri="{FF2B5EF4-FFF2-40B4-BE49-F238E27FC236}">
                    <a16:creationId xmlns:a16="http://schemas.microsoft.com/office/drawing/2014/main" id="{EF3E79C0-3B0A-465F-AF42-76155374C5B7}"/>
                  </a:ext>
                </a:extLst>
              </p:cNvPr>
              <p:cNvGrpSpPr/>
              <p:nvPr/>
            </p:nvGrpSpPr>
            <p:grpSpPr>
              <a:xfrm>
                <a:off x="0" y="0"/>
                <a:ext cx="4450080" cy="961390"/>
                <a:chOff x="0" y="0"/>
                <a:chExt cx="4450080" cy="961390"/>
              </a:xfrm>
            </p:grpSpPr>
            <p:grpSp>
              <p:nvGrpSpPr>
                <p:cNvPr id="44" name="群組 43">
                  <a:extLst>
                    <a:ext uri="{FF2B5EF4-FFF2-40B4-BE49-F238E27FC236}">
                      <a16:creationId xmlns:a16="http://schemas.microsoft.com/office/drawing/2014/main" id="{D8E4AB54-7019-4A85-896A-81B2D99CF797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450080" cy="961390"/>
                  <a:chOff x="0" y="0"/>
                  <a:chExt cx="4450080" cy="961390"/>
                </a:xfrm>
              </p:grpSpPr>
              <p:pic>
                <p:nvPicPr>
                  <p:cNvPr id="46" name="圖片 45">
                    <a:extLst>
                      <a:ext uri="{FF2B5EF4-FFF2-40B4-BE49-F238E27FC236}">
                        <a16:creationId xmlns:a16="http://schemas.microsoft.com/office/drawing/2014/main" id="{EBB84A1A-4E1B-4E52-9A71-8FCA4EE8C48E}"/>
                      </a:ext>
                    </a:extLst>
                  </p:cNvPr>
                  <p:cNvPicPr/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5559" b="49266"/>
                  <a:stretch/>
                </p:blipFill>
                <p:spPr bwMode="auto">
                  <a:xfrm>
                    <a:off x="0" y="0"/>
                    <a:ext cx="4450080" cy="9613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sp>
                <p:nvSpPr>
                  <p:cNvPr id="47" name="流程圖: 程序 46">
                    <a:extLst>
                      <a:ext uri="{FF2B5EF4-FFF2-40B4-BE49-F238E27FC236}">
                        <a16:creationId xmlns:a16="http://schemas.microsoft.com/office/drawing/2014/main" id="{240586E3-55A6-4AA8-9C13-0005A5D86BF9}"/>
                      </a:ext>
                    </a:extLst>
                  </p:cNvPr>
                  <p:cNvSpPr/>
                  <p:nvPr/>
                </p:nvSpPr>
                <p:spPr>
                  <a:xfrm>
                    <a:off x="2415787" y="116573"/>
                    <a:ext cx="824230" cy="812800"/>
                  </a:xfrm>
                  <a:prstGeom prst="flowChartProcess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</p:grpSp>
            <p:pic>
              <p:nvPicPr>
                <p:cNvPr id="45" name="圖片 44">
                  <a:extLst>
                    <a:ext uri="{FF2B5EF4-FFF2-40B4-BE49-F238E27FC236}">
                      <a16:creationId xmlns:a16="http://schemas.microsoft.com/office/drawing/2014/main" id="{AE328304-67CC-4A4F-9FB9-16964DACB36E}"/>
                    </a:ext>
                  </a:extLst>
                </p:cNvPr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59" t="36689" r="77244" b="52539"/>
                <a:stretch/>
              </p:blipFill>
              <p:spPr bwMode="auto">
                <a:xfrm>
                  <a:off x="3270672" y="680012"/>
                  <a:ext cx="310515" cy="203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43" name="流程圖: 程序 42">
                <a:extLst>
                  <a:ext uri="{FF2B5EF4-FFF2-40B4-BE49-F238E27FC236}">
                    <a16:creationId xmlns:a16="http://schemas.microsoft.com/office/drawing/2014/main" id="{309FD724-3CCB-42F2-8AB0-1EC796173FB5}"/>
                  </a:ext>
                </a:extLst>
              </p:cNvPr>
              <p:cNvSpPr/>
              <p:nvPr/>
            </p:nvSpPr>
            <p:spPr>
              <a:xfrm>
                <a:off x="3626630" y="116573"/>
                <a:ext cx="823450" cy="818086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FA42258A-68E8-4163-9A7B-3C234598D16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950" y="3803304"/>
              <a:ext cx="1145000" cy="1184100"/>
            </a:xfrm>
            <a:prstGeom prst="rect">
              <a:avLst/>
            </a:prstGeom>
            <a:noFill/>
          </p:spPr>
        </p:pic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6B0A6AB1-F667-4FC9-8DAF-798BECB8F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6989" y="3838926"/>
              <a:ext cx="1267606" cy="1148477"/>
            </a:xfrm>
            <a:prstGeom prst="rect">
              <a:avLst/>
            </a:prstGeom>
          </p:spPr>
        </p:pic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DEE72CA3-4FF6-220E-9E8B-2719B6A72B41}"/>
              </a:ext>
            </a:extLst>
          </p:cNvPr>
          <p:cNvGrpSpPr/>
          <p:nvPr/>
        </p:nvGrpSpPr>
        <p:grpSpPr>
          <a:xfrm>
            <a:off x="1138385" y="4376999"/>
            <a:ext cx="1160145" cy="1203325"/>
            <a:chOff x="1035" y="0"/>
            <a:chExt cx="982410" cy="1033780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D3E3DED0-A6BD-2705-07B9-3A37AE1808F9}"/>
                </a:ext>
              </a:extLst>
            </p:cNvPr>
            <p:cNvGrpSpPr/>
            <p:nvPr/>
          </p:nvGrpSpPr>
          <p:grpSpPr>
            <a:xfrm>
              <a:off x="1035" y="0"/>
              <a:ext cx="982410" cy="1017270"/>
              <a:chOff x="1685" y="0"/>
              <a:chExt cx="1605694" cy="1351930"/>
            </a:xfrm>
          </p:grpSpPr>
          <p:grpSp>
            <p:nvGrpSpPr>
              <p:cNvPr id="6" name="群組 5">
                <a:extLst>
                  <a:ext uri="{FF2B5EF4-FFF2-40B4-BE49-F238E27FC236}">
                    <a16:creationId xmlns:a16="http://schemas.microsoft.com/office/drawing/2014/main" id="{C925F396-1EE9-1AFE-6815-349E6EDAD309}"/>
                  </a:ext>
                </a:extLst>
              </p:cNvPr>
              <p:cNvGrpSpPr/>
              <p:nvPr/>
            </p:nvGrpSpPr>
            <p:grpSpPr>
              <a:xfrm>
                <a:off x="19879" y="0"/>
                <a:ext cx="1587500" cy="1351930"/>
                <a:chOff x="19880" y="0"/>
                <a:chExt cx="1587499" cy="1352552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A0F769E7-3008-424B-75A9-35B3A84B4032}"/>
                    </a:ext>
                  </a:extLst>
                </p:cNvPr>
                <p:cNvSpPr/>
                <p:nvPr/>
              </p:nvSpPr>
              <p:spPr>
                <a:xfrm>
                  <a:off x="19880" y="0"/>
                  <a:ext cx="1587499" cy="13525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C0F292E5-A489-F285-B121-07D7F7ABF167}"/>
                    </a:ext>
                  </a:extLst>
                </p:cNvPr>
                <p:cNvSpPr/>
                <p:nvPr/>
              </p:nvSpPr>
              <p:spPr>
                <a:xfrm>
                  <a:off x="29049" y="250424"/>
                  <a:ext cx="1557557" cy="11650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 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7" name="文字方塊 66">
                <a:extLst>
                  <a:ext uri="{FF2B5EF4-FFF2-40B4-BE49-F238E27FC236}">
                    <a16:creationId xmlns:a16="http://schemas.microsoft.com/office/drawing/2014/main" id="{F0D81CE5-DBD6-ED11-7574-C6289E204ACF}"/>
                  </a:ext>
                </a:extLst>
              </p:cNvPr>
              <p:cNvSpPr txBox="1"/>
              <p:nvPr/>
            </p:nvSpPr>
            <p:spPr>
              <a:xfrm>
                <a:off x="1685" y="8902"/>
                <a:ext cx="1579874" cy="10632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Info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Settings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1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2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Data Capture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 Data Logging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1000"/>
                  </a:lnSpc>
                </a:pPr>
                <a:r>
                  <a:rPr lang="en-US" sz="8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 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D82CC76-55A8-C63A-EAC1-55230483BA58}"/>
                </a:ext>
              </a:extLst>
            </p:cNvPr>
            <p:cNvSpPr/>
            <p:nvPr/>
          </p:nvSpPr>
          <p:spPr>
            <a:xfrm>
              <a:off x="19635" y="922814"/>
              <a:ext cx="953135" cy="86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rPr>
                <a:t> 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5" name="文字方塊 68">
              <a:extLst>
                <a:ext uri="{FF2B5EF4-FFF2-40B4-BE49-F238E27FC236}">
                  <a16:creationId xmlns:a16="http://schemas.microsoft.com/office/drawing/2014/main" id="{21AFCE6D-26B1-F0BD-0504-A64EFF5ACFA1}"/>
                </a:ext>
              </a:extLst>
            </p:cNvPr>
            <p:cNvSpPr txBox="1"/>
            <p:nvPr/>
          </p:nvSpPr>
          <p:spPr>
            <a:xfrm>
              <a:off x="333784" y="914400"/>
              <a:ext cx="247650" cy="11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800"/>
                </a:lnSpc>
              </a:pPr>
              <a:r>
                <a:rPr lang="en-US" sz="700" kern="100">
                  <a:effectLst/>
                  <a:latin typeface="Arial Unicode MS" panose="020B0604020202020204" pitchFamily="34" charset="-120"/>
                  <a:ea typeface="新細明體" panose="02020500000000000000" pitchFamily="18" charset="-120"/>
                </a:rPr>
                <a:t>Menu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>
                <a:lnSpc>
                  <a:spcPts val="1000"/>
                </a:lnSpc>
              </a:pPr>
              <a:r>
                <a:rPr lang="en-US" sz="8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692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608512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1)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按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MENU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進入選單，選擇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Probe1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2)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選擇溫度校正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3)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Adjust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4)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 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出現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Press Enter to start Adjust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訊息。按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Enter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將標準值從暫存區寫入 </a:t>
            </a:r>
          </a:p>
          <a:p>
            <a:pPr mar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   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校正區後出現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operation successful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訊息後完成線性調整回到量測畫面</a:t>
            </a:r>
          </a:p>
          <a:p>
            <a:pPr marL="0" indent="0">
              <a:buNone/>
            </a:pP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480720" cy="471827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000000"/>
                </a:solidFill>
              </a:rPr>
              <a:t>將溫度標準值從暫存區寫入校正區</a:t>
            </a:r>
            <a:br>
              <a:rPr lang="en-US" altLang="zh-TW" dirty="0">
                <a:solidFill>
                  <a:srgbClr val="000000"/>
                </a:solidFill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328459"/>
            <a:ext cx="6264696" cy="2910140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14E76250-11E3-0D18-463C-F159D0A1B6B4}"/>
              </a:ext>
            </a:extLst>
          </p:cNvPr>
          <p:cNvGrpSpPr/>
          <p:nvPr/>
        </p:nvGrpSpPr>
        <p:grpSpPr>
          <a:xfrm>
            <a:off x="990427" y="3501008"/>
            <a:ext cx="1493341" cy="1224136"/>
            <a:chOff x="4099" y="0"/>
            <a:chExt cx="979349" cy="1033780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E8C21D3E-385C-D323-BD6A-7021247E74EB}"/>
                </a:ext>
              </a:extLst>
            </p:cNvPr>
            <p:cNvGrpSpPr/>
            <p:nvPr/>
          </p:nvGrpSpPr>
          <p:grpSpPr>
            <a:xfrm>
              <a:off x="4099" y="0"/>
              <a:ext cx="979349" cy="1017270"/>
              <a:chOff x="6699" y="0"/>
              <a:chExt cx="1600680" cy="1351930"/>
            </a:xfrm>
          </p:grpSpPr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4574E7AC-F387-48AD-2A7F-FD39578B5190}"/>
                  </a:ext>
                </a:extLst>
              </p:cNvPr>
              <p:cNvGrpSpPr/>
              <p:nvPr/>
            </p:nvGrpSpPr>
            <p:grpSpPr>
              <a:xfrm>
                <a:off x="19879" y="0"/>
                <a:ext cx="1587500" cy="1351930"/>
                <a:chOff x="19880" y="0"/>
                <a:chExt cx="1587499" cy="1352552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45291FCC-DD18-368D-2317-CA18A169687B}"/>
                    </a:ext>
                  </a:extLst>
                </p:cNvPr>
                <p:cNvSpPr/>
                <p:nvPr/>
              </p:nvSpPr>
              <p:spPr>
                <a:xfrm>
                  <a:off x="19880" y="0"/>
                  <a:ext cx="1587499" cy="13525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24381225-AAB3-F953-78F1-FFD070A42BF5}"/>
                    </a:ext>
                  </a:extLst>
                </p:cNvPr>
                <p:cNvSpPr/>
                <p:nvPr/>
              </p:nvSpPr>
              <p:spPr>
                <a:xfrm>
                  <a:off x="29049" y="285073"/>
                  <a:ext cx="1557557" cy="11650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 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0" name="文字方塊 66">
                <a:extLst>
                  <a:ext uri="{FF2B5EF4-FFF2-40B4-BE49-F238E27FC236}">
                    <a16:creationId xmlns:a16="http://schemas.microsoft.com/office/drawing/2014/main" id="{B5DCE923-AE0F-AD72-79AE-86C0041E25DF}"/>
                  </a:ext>
                </a:extLst>
              </p:cNvPr>
              <p:cNvSpPr txBox="1"/>
              <p:nvPr/>
            </p:nvSpPr>
            <p:spPr>
              <a:xfrm>
                <a:off x="6699" y="55883"/>
                <a:ext cx="1579871" cy="10267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Info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Settings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1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2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Data Capture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 Data Logging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1000"/>
                  </a:lnSpc>
                </a:pPr>
                <a:r>
                  <a:rPr lang="en-US" sz="8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 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B1BA12C-B550-391D-EB28-17A8E2D6CC39}"/>
                </a:ext>
              </a:extLst>
            </p:cNvPr>
            <p:cNvSpPr/>
            <p:nvPr/>
          </p:nvSpPr>
          <p:spPr>
            <a:xfrm>
              <a:off x="19635" y="922814"/>
              <a:ext cx="953135" cy="86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rPr>
                <a:t> 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文字方塊 68">
              <a:extLst>
                <a:ext uri="{FF2B5EF4-FFF2-40B4-BE49-F238E27FC236}">
                  <a16:creationId xmlns:a16="http://schemas.microsoft.com/office/drawing/2014/main" id="{C7431E9B-3946-B1B5-0CD1-C898FDDA1273}"/>
                </a:ext>
              </a:extLst>
            </p:cNvPr>
            <p:cNvSpPr txBox="1"/>
            <p:nvPr/>
          </p:nvSpPr>
          <p:spPr>
            <a:xfrm>
              <a:off x="333784" y="914400"/>
              <a:ext cx="247650" cy="11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800"/>
                </a:lnSpc>
              </a:pPr>
              <a:r>
                <a:rPr lang="en-US" sz="700" kern="100">
                  <a:effectLst/>
                  <a:latin typeface="Arial Unicode MS" panose="020B0604020202020204" pitchFamily="34" charset="-120"/>
                  <a:ea typeface="新細明體" panose="02020500000000000000" pitchFamily="18" charset="-120"/>
                </a:rPr>
                <a:t>Menu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>
                <a:lnSpc>
                  <a:spcPts val="1000"/>
                </a:lnSpc>
              </a:pPr>
              <a:r>
                <a:rPr lang="en-US" sz="8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662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濕</a:t>
            </a:r>
            <a:r>
              <a:rPr lang="zh-TW" altLang="zh-TW" dirty="0"/>
              <a:t>度校正流程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96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5800" y="1048544"/>
            <a:ext cx="7772400" cy="4608512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1)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按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MENU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進入選單，選擇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Probe1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2)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選擇濕度校正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3)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Acquire(Enter=Ref)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將標準值輸入暫存區選項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4)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輸入標準值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5) 6)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&lt;Acquire&gt;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將標準值存入暫存區後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(</a:t>
            </a:r>
            <a:r>
              <a:rPr lang="zh-TW" altLang="zh-TW" sz="2000" dirty="0">
                <a:solidFill>
                  <a:srgbClr val="FF0000"/>
                </a:solidFill>
                <a:latin typeface="Times New Roman"/>
                <a:ea typeface="新細明體"/>
              </a:rPr>
              <a:t>此時線性尚未改變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)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回到量測畫面後，即可至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Adjust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選項將標準值從暫存區寫入校正區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548680"/>
            <a:ext cx="7560839" cy="471827"/>
          </a:xfrm>
        </p:spPr>
        <p:txBody>
          <a:bodyPr/>
          <a:lstStyle/>
          <a:p>
            <a:r>
              <a:rPr lang="en-US" altLang="zh-TW" dirty="0">
                <a:solidFill>
                  <a:srgbClr val="000000"/>
                </a:solidFill>
                <a:latin typeface="Times New Roman"/>
                <a:ea typeface="新細明體"/>
              </a:rPr>
              <a:t>1.Acquire (Enter Ref)</a:t>
            </a:r>
            <a:r>
              <a:rPr lang="zh-TW" altLang="en-US" dirty="0">
                <a:solidFill>
                  <a:srgbClr val="000000"/>
                </a:solidFill>
                <a:latin typeface="Times New Roman"/>
                <a:ea typeface="新細明體"/>
              </a:rPr>
              <a:t> 輸入濕度校正值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352800"/>
            <a:ext cx="5686400" cy="156306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424721"/>
            <a:ext cx="2448272" cy="14192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085184"/>
            <a:ext cx="6800850" cy="1447800"/>
          </a:xfrm>
          <a:prstGeom prst="rect">
            <a:avLst/>
          </a:prstGeom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9F9DCE2C-6CB3-42E4-99F7-BD7C84AA0AB2}"/>
              </a:ext>
            </a:extLst>
          </p:cNvPr>
          <p:cNvGrpSpPr/>
          <p:nvPr/>
        </p:nvGrpSpPr>
        <p:grpSpPr>
          <a:xfrm>
            <a:off x="697857" y="3352801"/>
            <a:ext cx="5162558" cy="1516360"/>
            <a:chOff x="23596" y="499697"/>
            <a:chExt cx="3557591" cy="1027316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3F2A5481-A797-4D83-99AF-CD96DBD0E784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r="83793" b="49266"/>
            <a:stretch/>
          </p:blipFill>
          <p:spPr bwMode="auto">
            <a:xfrm>
              <a:off x="23596" y="499697"/>
              <a:ext cx="899691" cy="10273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58091529-3892-43A5-B0B4-0D6B88FE385A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9" t="36689" r="77244" b="52539"/>
            <a:stretch/>
          </p:blipFill>
          <p:spPr bwMode="auto">
            <a:xfrm>
              <a:off x="3270672" y="1277280"/>
              <a:ext cx="310515" cy="2032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0BAF6D51-3AE9-C691-D916-29735A4E7B2B}"/>
              </a:ext>
            </a:extLst>
          </p:cNvPr>
          <p:cNvGrpSpPr/>
          <p:nvPr/>
        </p:nvGrpSpPr>
        <p:grpSpPr>
          <a:xfrm>
            <a:off x="694373" y="3533718"/>
            <a:ext cx="1289429" cy="1308237"/>
            <a:chOff x="-2623" y="-51736"/>
            <a:chExt cx="971284" cy="1121060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89B428B5-77DB-A355-AD52-02BB6DB62EAD}"/>
                </a:ext>
              </a:extLst>
            </p:cNvPr>
            <p:cNvGrpSpPr/>
            <p:nvPr/>
          </p:nvGrpSpPr>
          <p:grpSpPr>
            <a:xfrm>
              <a:off x="-2623" y="-51736"/>
              <a:ext cx="971284" cy="1097034"/>
              <a:chOff x="-4288" y="-68756"/>
              <a:chExt cx="1587501" cy="1457935"/>
            </a:xfrm>
          </p:grpSpPr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455503C3-4923-AAF2-F96F-F225B290F9F5}"/>
                  </a:ext>
                </a:extLst>
              </p:cNvPr>
              <p:cNvGrpSpPr/>
              <p:nvPr/>
            </p:nvGrpSpPr>
            <p:grpSpPr>
              <a:xfrm>
                <a:off x="-4288" y="-68756"/>
                <a:ext cx="1587501" cy="1457935"/>
                <a:chOff x="-4287" y="-68789"/>
                <a:chExt cx="1587500" cy="1458606"/>
              </a:xfrm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A897398A-7E38-FD5F-FB22-7487396D2008}"/>
                    </a:ext>
                  </a:extLst>
                </p:cNvPr>
                <p:cNvSpPr/>
                <p:nvPr/>
              </p:nvSpPr>
              <p:spPr>
                <a:xfrm>
                  <a:off x="-4287" y="-68789"/>
                  <a:ext cx="1587500" cy="14586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0C1C5CDF-9508-248D-0FD3-2A8F9609F6FD}"/>
                    </a:ext>
                  </a:extLst>
                </p:cNvPr>
                <p:cNvSpPr/>
                <p:nvPr/>
              </p:nvSpPr>
              <p:spPr>
                <a:xfrm>
                  <a:off x="13654" y="187655"/>
                  <a:ext cx="1557556" cy="11650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 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2" name="文字方塊 66">
                <a:extLst>
                  <a:ext uri="{FF2B5EF4-FFF2-40B4-BE49-F238E27FC236}">
                    <a16:creationId xmlns:a16="http://schemas.microsoft.com/office/drawing/2014/main" id="{DFB107D5-639D-1224-EBA3-8BE3B5DD379F}"/>
                  </a:ext>
                </a:extLst>
              </p:cNvPr>
              <p:cNvSpPr txBox="1"/>
              <p:nvPr/>
            </p:nvSpPr>
            <p:spPr>
              <a:xfrm>
                <a:off x="-1691" y="-49366"/>
                <a:ext cx="1579868" cy="100527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Info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Settings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1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2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Data Capture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 Data Logging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1000"/>
                  </a:lnSpc>
                </a:pPr>
                <a:r>
                  <a:rPr lang="en-US" sz="8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 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2E2CCEC-D83A-2B26-C142-AF374D6C07B3}"/>
                </a:ext>
              </a:extLst>
            </p:cNvPr>
            <p:cNvSpPr/>
            <p:nvPr/>
          </p:nvSpPr>
          <p:spPr>
            <a:xfrm>
              <a:off x="12445" y="943936"/>
              <a:ext cx="953135" cy="86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rPr>
                <a:t> 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0" name="文字方塊 68">
              <a:extLst>
                <a:ext uri="{FF2B5EF4-FFF2-40B4-BE49-F238E27FC236}">
                  <a16:creationId xmlns:a16="http://schemas.microsoft.com/office/drawing/2014/main" id="{A3229FAE-AF2C-6E73-B86C-11A33CAEE293}"/>
                </a:ext>
              </a:extLst>
            </p:cNvPr>
            <p:cNvSpPr txBox="1"/>
            <p:nvPr/>
          </p:nvSpPr>
          <p:spPr>
            <a:xfrm>
              <a:off x="368927" y="949944"/>
              <a:ext cx="247650" cy="11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800"/>
                </a:lnSpc>
              </a:pPr>
              <a:r>
                <a:rPr lang="en-US" sz="700" kern="100" dirty="0">
                  <a:effectLst/>
                  <a:latin typeface="Arial Unicode MS" panose="020B0604020202020204" pitchFamily="34" charset="-120"/>
                  <a:ea typeface="新細明體" panose="02020500000000000000" pitchFamily="18" charset="-120"/>
                </a:rPr>
                <a:t>Menu</a:t>
              </a:r>
              <a:endParaRPr lang="zh-TW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>
                <a:lnSpc>
                  <a:spcPts val="1000"/>
                </a:lnSpc>
              </a:pPr>
              <a:r>
                <a:rPr lang="en-US" sz="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602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1">
            <a:extLst>
              <a:ext uri="{FF2B5EF4-FFF2-40B4-BE49-F238E27FC236}">
                <a16:creationId xmlns:a16="http://schemas.microsoft.com/office/drawing/2014/main" id="{8B81D46E-DD2C-43CB-8DBA-A038A68C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12" y="908720"/>
            <a:ext cx="7772400" cy="4608512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1)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按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MENU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進入選單，選擇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Probe1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2)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選擇濕度校正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3)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Acquire (Ref =Probe)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將標準值輸入暫存區選項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4) 5)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&lt;Acquire&gt;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將標準值存入暫存區後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(</a:t>
            </a:r>
            <a:r>
              <a:rPr lang="zh-TW" altLang="zh-TW" sz="2000" dirty="0">
                <a:solidFill>
                  <a:srgbClr val="FF0000"/>
                </a:solidFill>
                <a:latin typeface="Times New Roman"/>
                <a:ea typeface="新細明體"/>
              </a:rPr>
              <a:t>此時線性尚未改變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)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回到量測畫面，即可至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Adjust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選項將標準值從暫存區寫入校正區</a:t>
            </a:r>
          </a:p>
          <a:p>
            <a:endParaRPr lang="zh-TW" altLang="en-US" dirty="0"/>
          </a:p>
        </p:txBody>
      </p:sp>
      <p:sp>
        <p:nvSpPr>
          <p:cNvPr id="5" name="標題 2">
            <a:extLst>
              <a:ext uri="{FF2B5EF4-FFF2-40B4-BE49-F238E27FC236}">
                <a16:creationId xmlns:a16="http://schemas.microsoft.com/office/drawing/2014/main" id="{B0B25627-6934-4459-A11A-8601DD3F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08720"/>
            <a:ext cx="7632848" cy="471827"/>
          </a:xfrm>
        </p:spPr>
        <p:txBody>
          <a:bodyPr/>
          <a:lstStyle/>
          <a:p>
            <a:pPr algn="l"/>
            <a:r>
              <a:rPr lang="en-US" altLang="zh-TW" sz="2400" dirty="0">
                <a:solidFill>
                  <a:srgbClr val="000000"/>
                </a:solidFill>
                <a:latin typeface="Times New Roman"/>
                <a:ea typeface="新細明體"/>
              </a:rPr>
              <a:t>2.Acquire (Ref =Probe)</a:t>
            </a:r>
            <a:r>
              <a:rPr lang="zh-TW" altLang="en-US" sz="2400" dirty="0">
                <a:solidFill>
                  <a:srgbClr val="000000"/>
                </a:solidFill>
                <a:latin typeface="Times New Roman"/>
                <a:ea typeface="新細明體"/>
              </a:rPr>
              <a:t>濕度數值複製到另一支探棒</a:t>
            </a:r>
            <a:br>
              <a:rPr lang="en-US" altLang="zh-TW" sz="2400" dirty="0">
                <a:solidFill>
                  <a:srgbClr val="000000"/>
                </a:solidFill>
                <a:latin typeface="Times New Roman"/>
                <a:ea typeface="新細明體"/>
              </a:rPr>
            </a:br>
            <a:br>
              <a:rPr lang="en-US" altLang="zh-TW" dirty="0"/>
            </a:b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77C13B4-4CB3-4BD0-B032-4B66F50BA883}"/>
              </a:ext>
            </a:extLst>
          </p:cNvPr>
          <p:cNvGrpSpPr/>
          <p:nvPr/>
        </p:nvGrpSpPr>
        <p:grpSpPr>
          <a:xfrm>
            <a:off x="826860" y="4376272"/>
            <a:ext cx="4901565" cy="1416050"/>
            <a:chOff x="0" y="0"/>
            <a:chExt cx="4902095" cy="141605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6EB00F6C-BBF1-432F-82C4-4FBDA76E4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0" y="0"/>
              <a:ext cx="4896485" cy="141605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E833036F-8B87-4473-87E3-94E5EA3442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" t="49762" r="97596" b="44239"/>
            <a:stretch/>
          </p:blipFill>
          <p:spPr bwMode="auto">
            <a:xfrm>
              <a:off x="0" y="0"/>
              <a:ext cx="174625" cy="1708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A457509-FFDC-4DB5-82E6-AE4E8B9AD05A}"/>
              </a:ext>
            </a:extLst>
          </p:cNvPr>
          <p:cNvGrpSpPr/>
          <p:nvPr/>
        </p:nvGrpSpPr>
        <p:grpSpPr>
          <a:xfrm>
            <a:off x="797877" y="2856229"/>
            <a:ext cx="7014483" cy="1532459"/>
            <a:chOff x="6030" y="465958"/>
            <a:chExt cx="5085154" cy="1145562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D58DA904-A0D1-48CC-A5CE-5D0BE3A65102}"/>
                </a:ext>
              </a:extLst>
            </p:cNvPr>
            <p:cNvGrpSpPr/>
            <p:nvPr/>
          </p:nvGrpSpPr>
          <p:grpSpPr>
            <a:xfrm>
              <a:off x="4148488" y="602829"/>
              <a:ext cx="942696" cy="942263"/>
              <a:chOff x="3988580" y="681823"/>
              <a:chExt cx="893596" cy="836352"/>
            </a:xfrm>
          </p:grpSpPr>
          <p:sp>
            <p:nvSpPr>
              <p:cNvPr id="38" name="流程圖: 程序 37">
                <a:extLst>
                  <a:ext uri="{FF2B5EF4-FFF2-40B4-BE49-F238E27FC236}">
                    <a16:creationId xmlns:a16="http://schemas.microsoft.com/office/drawing/2014/main" id="{55064143-CF0B-4418-BB4F-E03BFCE35049}"/>
                  </a:ext>
                </a:extLst>
              </p:cNvPr>
              <p:cNvSpPr/>
              <p:nvPr/>
            </p:nvSpPr>
            <p:spPr>
              <a:xfrm>
                <a:off x="3988580" y="681823"/>
                <a:ext cx="823450" cy="818086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pic>
            <p:nvPicPr>
              <p:cNvPr id="39" name="圖片 38">
                <a:extLst>
                  <a:ext uri="{FF2B5EF4-FFF2-40B4-BE49-F238E27FC236}">
                    <a16:creationId xmlns:a16="http://schemas.microsoft.com/office/drawing/2014/main" id="{E838A950-D787-40B9-AA68-1AAA3A7D3E88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770" y="681823"/>
                <a:ext cx="867406" cy="836352"/>
              </a:xfrm>
              <a:prstGeom prst="rect">
                <a:avLst/>
              </a:prstGeom>
              <a:noFill/>
            </p:spPr>
          </p:pic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D10245B1-DBEF-481D-B063-9FB9BA2D38FE}"/>
                </a:ext>
              </a:extLst>
            </p:cNvPr>
            <p:cNvGrpSpPr/>
            <p:nvPr/>
          </p:nvGrpSpPr>
          <p:grpSpPr>
            <a:xfrm>
              <a:off x="6030" y="465958"/>
              <a:ext cx="4167522" cy="1145562"/>
              <a:chOff x="36998" y="1671063"/>
              <a:chExt cx="4167522" cy="1145562"/>
            </a:xfrm>
          </p:grpSpPr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4265506A-E960-4D4C-8662-9F0799573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998" y="1671063"/>
                <a:ext cx="4167522" cy="1145562"/>
              </a:xfrm>
              <a:prstGeom prst="rect">
                <a:avLst/>
              </a:prstGeom>
            </p:spPr>
          </p:pic>
          <p:sp>
            <p:nvSpPr>
              <p:cNvPr id="37" name="流程圖: 程序 36">
                <a:extLst>
                  <a:ext uri="{FF2B5EF4-FFF2-40B4-BE49-F238E27FC236}">
                    <a16:creationId xmlns:a16="http://schemas.microsoft.com/office/drawing/2014/main" id="{36C71F76-FE3C-4831-8B1C-3A024A4C7B6E}"/>
                  </a:ext>
                </a:extLst>
              </p:cNvPr>
              <p:cNvSpPr/>
              <p:nvPr/>
            </p:nvSpPr>
            <p:spPr>
              <a:xfrm>
                <a:off x="2818964" y="1807935"/>
                <a:ext cx="960204" cy="977549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 kern="10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 </a:t>
                </a:r>
                <a:endParaRPr lang="zh-TW" sz="1200" kern="10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7EFD8562-AF11-4C31-93A8-F75CBB7584FC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996" y="602830"/>
              <a:ext cx="960204" cy="942262"/>
            </a:xfrm>
            <a:prstGeom prst="rect">
              <a:avLst/>
            </a:prstGeom>
            <a:noFill/>
          </p:spPr>
        </p:pic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2AD20C4D-4324-487F-9614-533874334EC2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r="83793" b="49266"/>
          <a:stretch/>
        </p:blipFill>
        <p:spPr bwMode="auto">
          <a:xfrm>
            <a:off x="845710" y="2859628"/>
            <a:ext cx="1305576" cy="1516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302D089F-507F-9DE8-0C75-212B4A524CCF}"/>
              </a:ext>
            </a:extLst>
          </p:cNvPr>
          <p:cNvGrpSpPr/>
          <p:nvPr/>
        </p:nvGrpSpPr>
        <p:grpSpPr>
          <a:xfrm>
            <a:off x="870187" y="3039326"/>
            <a:ext cx="1289429" cy="1308237"/>
            <a:chOff x="-2623" y="-51736"/>
            <a:chExt cx="971284" cy="1121060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112A6865-2D3D-51D6-E3F8-7F8E5DB1A1BA}"/>
                </a:ext>
              </a:extLst>
            </p:cNvPr>
            <p:cNvGrpSpPr/>
            <p:nvPr/>
          </p:nvGrpSpPr>
          <p:grpSpPr>
            <a:xfrm>
              <a:off x="-2623" y="-51736"/>
              <a:ext cx="971284" cy="1097034"/>
              <a:chOff x="-4288" y="-68756"/>
              <a:chExt cx="1587501" cy="1457935"/>
            </a:xfrm>
          </p:grpSpPr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AEB2F1E4-03A1-23AE-B729-4FF3431E913D}"/>
                  </a:ext>
                </a:extLst>
              </p:cNvPr>
              <p:cNvGrpSpPr/>
              <p:nvPr/>
            </p:nvGrpSpPr>
            <p:grpSpPr>
              <a:xfrm>
                <a:off x="-4288" y="-68756"/>
                <a:ext cx="1587501" cy="1457935"/>
                <a:chOff x="-4287" y="-68789"/>
                <a:chExt cx="1587500" cy="1458606"/>
              </a:xfrm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01356002-BDAD-BA95-CCB3-D066A8F62DEC}"/>
                    </a:ext>
                  </a:extLst>
                </p:cNvPr>
                <p:cNvSpPr/>
                <p:nvPr/>
              </p:nvSpPr>
              <p:spPr>
                <a:xfrm>
                  <a:off x="-4287" y="-68789"/>
                  <a:ext cx="1587500" cy="14586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1F2BE17E-A20B-AA08-BB78-C52A68199EBB}"/>
                    </a:ext>
                  </a:extLst>
                </p:cNvPr>
                <p:cNvSpPr/>
                <p:nvPr/>
              </p:nvSpPr>
              <p:spPr>
                <a:xfrm>
                  <a:off x="13654" y="187655"/>
                  <a:ext cx="1557556" cy="11650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 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2" name="文字方塊 66">
                <a:extLst>
                  <a:ext uri="{FF2B5EF4-FFF2-40B4-BE49-F238E27FC236}">
                    <a16:creationId xmlns:a16="http://schemas.microsoft.com/office/drawing/2014/main" id="{4BD4DB08-BF0A-ED98-43E5-2238C70AC160}"/>
                  </a:ext>
                </a:extLst>
              </p:cNvPr>
              <p:cNvSpPr txBox="1"/>
              <p:nvPr/>
            </p:nvSpPr>
            <p:spPr>
              <a:xfrm>
                <a:off x="-1691" y="-49366"/>
                <a:ext cx="1579868" cy="100527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Info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Settings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1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2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Data Capture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800"/>
                  </a:lnSpc>
                </a:pPr>
                <a:r>
                  <a:rPr lang="en-US" sz="700" kern="100" dirty="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 Data Logging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1000"/>
                  </a:lnSpc>
                </a:pPr>
                <a:r>
                  <a:rPr lang="en-US" sz="8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 </a:t>
                </a:r>
                <a:endParaRPr lang="zh-TW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1415425-EFF4-B4ED-B171-0910D3C8D9FA}"/>
                </a:ext>
              </a:extLst>
            </p:cNvPr>
            <p:cNvSpPr/>
            <p:nvPr/>
          </p:nvSpPr>
          <p:spPr>
            <a:xfrm>
              <a:off x="12445" y="943936"/>
              <a:ext cx="953135" cy="86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rPr>
                <a:t> 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0" name="文字方塊 68">
              <a:extLst>
                <a:ext uri="{FF2B5EF4-FFF2-40B4-BE49-F238E27FC236}">
                  <a16:creationId xmlns:a16="http://schemas.microsoft.com/office/drawing/2014/main" id="{907F520D-CBEB-839A-C605-C82E61757FB2}"/>
                </a:ext>
              </a:extLst>
            </p:cNvPr>
            <p:cNvSpPr txBox="1"/>
            <p:nvPr/>
          </p:nvSpPr>
          <p:spPr>
            <a:xfrm>
              <a:off x="368927" y="949944"/>
              <a:ext cx="247650" cy="11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800"/>
                </a:lnSpc>
              </a:pPr>
              <a:r>
                <a:rPr lang="en-US" sz="700" kern="100" dirty="0">
                  <a:effectLst/>
                  <a:latin typeface="Arial Unicode MS" panose="020B0604020202020204" pitchFamily="34" charset="-120"/>
                  <a:ea typeface="新細明體" panose="02020500000000000000" pitchFamily="18" charset="-120"/>
                </a:rPr>
                <a:t>Menu</a:t>
              </a:r>
              <a:endParaRPr lang="zh-TW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>
                <a:lnSpc>
                  <a:spcPts val="1000"/>
                </a:lnSpc>
              </a:pPr>
              <a:r>
                <a:rPr lang="en-US" sz="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427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內容版面配置區 1">
            <a:extLst>
              <a:ext uri="{FF2B5EF4-FFF2-40B4-BE49-F238E27FC236}">
                <a16:creationId xmlns:a16="http://schemas.microsoft.com/office/drawing/2014/main" id="{3A105EE8-ECE3-4ACF-BDB5-667977EBB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196751"/>
            <a:ext cx="7272808" cy="4556393"/>
          </a:xfrm>
        </p:spPr>
        <p:txBody>
          <a:bodyPr/>
          <a:lstStyle/>
          <a:p>
            <a:pPr marL="0" lvl="0" indent="0"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濕度寫入暫存區後我們可以進入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Acquired Points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確認暫存區寫入的數值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1)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按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MENU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進入選單，選擇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Probe1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2)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選擇濕度校正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3)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Acquired Points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校正點數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4)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畫面會顯示已儲存的校正點數，使用者可以選擇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&lt;Clear All Points&gt;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清除所有校正點也可以選擇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&lt;Clear Last Points&gt;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清除上一個校正點，來消除不需要的點數</a:t>
            </a:r>
            <a:endParaRPr lang="zh-TW" altLang="en-US" dirty="0"/>
          </a:p>
        </p:txBody>
      </p:sp>
      <p:sp>
        <p:nvSpPr>
          <p:cNvPr id="22" name="標題 2">
            <a:extLst>
              <a:ext uri="{FF2B5EF4-FFF2-40B4-BE49-F238E27FC236}">
                <a16:creationId xmlns:a16="http://schemas.microsoft.com/office/drawing/2014/main" id="{67EFD1B2-D7FB-4D79-994E-B81C4793E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08720"/>
            <a:ext cx="7632848" cy="471827"/>
          </a:xfrm>
        </p:spPr>
        <p:txBody>
          <a:bodyPr/>
          <a:lstStyle/>
          <a:p>
            <a:r>
              <a:rPr lang="en-US" altLang="zh-TW" dirty="0">
                <a:solidFill>
                  <a:srgbClr val="000000"/>
                </a:solidFill>
              </a:rPr>
              <a:t>Acquired Points </a:t>
            </a:r>
            <a:r>
              <a:rPr lang="zh-TW" altLang="en-US" dirty="0">
                <a:solidFill>
                  <a:srgbClr val="000000"/>
                </a:solidFill>
              </a:rPr>
              <a:t>濕度校正點數</a:t>
            </a:r>
            <a:br>
              <a:rPr lang="en-US" altLang="zh-TW" sz="2400" dirty="0">
                <a:solidFill>
                  <a:srgbClr val="000000"/>
                </a:solidFill>
                <a:latin typeface="Times New Roman"/>
                <a:ea typeface="新細明體"/>
              </a:rPr>
            </a:br>
            <a:br>
              <a:rPr lang="en-US" altLang="zh-TW" dirty="0"/>
            </a:br>
            <a:endParaRPr lang="zh-TW" altLang="en-US" dirty="0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EE673708-9F8D-4985-A11E-1017E108B37F}"/>
              </a:ext>
            </a:extLst>
          </p:cNvPr>
          <p:cNvGrpSpPr/>
          <p:nvPr/>
        </p:nvGrpSpPr>
        <p:grpSpPr>
          <a:xfrm>
            <a:off x="1252070" y="4075656"/>
            <a:ext cx="6439934" cy="1372870"/>
            <a:chOff x="0" y="3745382"/>
            <a:chExt cx="6439934" cy="1373000"/>
          </a:xfrm>
        </p:grpSpPr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21B541B4-9D78-47CA-A9E4-817E1E49C017}"/>
                </a:ext>
              </a:extLst>
            </p:cNvPr>
            <p:cNvGrpSpPr/>
            <p:nvPr/>
          </p:nvGrpSpPr>
          <p:grpSpPr>
            <a:xfrm>
              <a:off x="0" y="3745382"/>
              <a:ext cx="6193140" cy="1373000"/>
              <a:chOff x="0" y="0"/>
              <a:chExt cx="5011155" cy="1145562"/>
            </a:xfrm>
          </p:grpSpPr>
          <p:sp>
            <p:nvSpPr>
              <p:cNvPr id="37" name="流程圖: 程序 36">
                <a:extLst>
                  <a:ext uri="{FF2B5EF4-FFF2-40B4-BE49-F238E27FC236}">
                    <a16:creationId xmlns:a16="http://schemas.microsoft.com/office/drawing/2014/main" id="{C0F40855-E7AB-49F6-81FB-F01EF3DF9C75}"/>
                  </a:ext>
                </a:extLst>
              </p:cNvPr>
              <p:cNvSpPr/>
              <p:nvPr/>
            </p:nvSpPr>
            <p:spPr>
              <a:xfrm>
                <a:off x="4142459" y="136871"/>
                <a:ext cx="868696" cy="921685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grpSp>
            <p:nvGrpSpPr>
              <p:cNvPr id="38" name="群組 37">
                <a:extLst>
                  <a:ext uri="{FF2B5EF4-FFF2-40B4-BE49-F238E27FC236}">
                    <a16:creationId xmlns:a16="http://schemas.microsoft.com/office/drawing/2014/main" id="{217C1B9B-C1CB-46A7-BE7E-4D510CE34621}"/>
                  </a:ext>
                </a:extLst>
              </p:cNvPr>
              <p:cNvGrpSpPr/>
              <p:nvPr/>
            </p:nvGrpSpPr>
            <p:grpSpPr>
              <a:xfrm>
                <a:off x="0" y="0"/>
                <a:ext cx="4167522" cy="1145562"/>
                <a:chOff x="0" y="0"/>
                <a:chExt cx="4167522" cy="1145562"/>
              </a:xfrm>
            </p:grpSpPr>
            <p:pic>
              <p:nvPicPr>
                <p:cNvPr id="39" name="圖片 38">
                  <a:extLst>
                    <a:ext uri="{FF2B5EF4-FFF2-40B4-BE49-F238E27FC236}">
                      <a16:creationId xmlns:a16="http://schemas.microsoft.com/office/drawing/2014/main" id="{1091F33A-4094-41F8-B5FB-2CCE8E5EC3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167522" cy="1145562"/>
                </a:xfrm>
                <a:prstGeom prst="rect">
                  <a:avLst/>
                </a:prstGeom>
              </p:spPr>
            </p:pic>
            <p:sp>
              <p:nvSpPr>
                <p:cNvPr id="40" name="流程圖: 程序 39">
                  <a:extLst>
                    <a:ext uri="{FF2B5EF4-FFF2-40B4-BE49-F238E27FC236}">
                      <a16:creationId xmlns:a16="http://schemas.microsoft.com/office/drawing/2014/main" id="{E907F072-2140-4924-84CA-C27E4CC0F387}"/>
                    </a:ext>
                  </a:extLst>
                </p:cNvPr>
                <p:cNvSpPr/>
                <p:nvPr/>
              </p:nvSpPr>
              <p:spPr>
                <a:xfrm>
                  <a:off x="2781966" y="136873"/>
                  <a:ext cx="960204" cy="977549"/>
                </a:xfrm>
                <a:prstGeom prst="flowChartProcess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base">
                    <a:spcAft>
                      <a:spcPts val="0"/>
                    </a:spcAft>
                  </a:pPr>
                  <a:r>
                    <a:rPr lang="en-US" sz="1200" kern="0">
                      <a:effectLst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zh-TW" sz="1200" kern="10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30BD1AEE-6E8D-4A17-A491-C559B3A71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6126" y="3906407"/>
              <a:ext cx="1231618" cy="1106206"/>
            </a:xfrm>
            <a:prstGeom prst="rect">
              <a:avLst/>
            </a:prstGeom>
          </p:spPr>
        </p:pic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CBC00FE6-E7D3-4175-8B9E-D7C809A8C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2568" y="3908379"/>
              <a:ext cx="1327366" cy="1133269"/>
            </a:xfrm>
            <a:prstGeom prst="rect">
              <a:avLst/>
            </a:prstGeom>
          </p:spPr>
        </p:pic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C1E879B1-5A11-4002-A99F-EC1FD61D275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r="83793" b="49266"/>
          <a:stretch/>
        </p:blipFill>
        <p:spPr bwMode="auto">
          <a:xfrm>
            <a:off x="1210944" y="4045322"/>
            <a:ext cx="1279174" cy="1485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4CCA6143-C0A5-FE25-1A44-426A9DF312FB}"/>
              </a:ext>
            </a:extLst>
          </p:cNvPr>
          <p:cNvGrpSpPr/>
          <p:nvPr/>
        </p:nvGrpSpPr>
        <p:grpSpPr>
          <a:xfrm>
            <a:off x="1210944" y="4245201"/>
            <a:ext cx="1279174" cy="1203325"/>
            <a:chOff x="1035" y="0"/>
            <a:chExt cx="982410" cy="1033780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5E5206BA-602D-1E1F-3777-160CE6CD6521}"/>
                </a:ext>
              </a:extLst>
            </p:cNvPr>
            <p:cNvGrpSpPr/>
            <p:nvPr/>
          </p:nvGrpSpPr>
          <p:grpSpPr>
            <a:xfrm>
              <a:off x="1035" y="0"/>
              <a:ext cx="982410" cy="1017270"/>
              <a:chOff x="1685" y="0"/>
              <a:chExt cx="1605694" cy="1351930"/>
            </a:xfrm>
          </p:grpSpPr>
          <p:grpSp>
            <p:nvGrpSpPr>
              <p:cNvPr id="6" name="群組 5">
                <a:extLst>
                  <a:ext uri="{FF2B5EF4-FFF2-40B4-BE49-F238E27FC236}">
                    <a16:creationId xmlns:a16="http://schemas.microsoft.com/office/drawing/2014/main" id="{B5F15D5B-D2F3-AFA9-2EB9-AE108E3334EB}"/>
                  </a:ext>
                </a:extLst>
              </p:cNvPr>
              <p:cNvGrpSpPr/>
              <p:nvPr/>
            </p:nvGrpSpPr>
            <p:grpSpPr>
              <a:xfrm>
                <a:off x="19879" y="0"/>
                <a:ext cx="1587500" cy="1351930"/>
                <a:chOff x="19880" y="0"/>
                <a:chExt cx="1587499" cy="1352552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D82FC3C8-940D-70ED-8141-733559C2461B}"/>
                    </a:ext>
                  </a:extLst>
                </p:cNvPr>
                <p:cNvSpPr/>
                <p:nvPr/>
              </p:nvSpPr>
              <p:spPr>
                <a:xfrm>
                  <a:off x="19880" y="0"/>
                  <a:ext cx="1587499" cy="13525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65F9649A-EA94-F6E7-DA45-A88BB43747C3}"/>
                    </a:ext>
                  </a:extLst>
                </p:cNvPr>
                <p:cNvSpPr/>
                <p:nvPr/>
              </p:nvSpPr>
              <p:spPr>
                <a:xfrm>
                  <a:off x="29049" y="250424"/>
                  <a:ext cx="1557557" cy="11650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 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7" name="文字方塊 66">
                <a:extLst>
                  <a:ext uri="{FF2B5EF4-FFF2-40B4-BE49-F238E27FC236}">
                    <a16:creationId xmlns:a16="http://schemas.microsoft.com/office/drawing/2014/main" id="{127FDADE-D660-A3F9-BFCD-8C3AD6947024}"/>
                  </a:ext>
                </a:extLst>
              </p:cNvPr>
              <p:cNvSpPr txBox="1"/>
              <p:nvPr/>
            </p:nvSpPr>
            <p:spPr>
              <a:xfrm>
                <a:off x="1685" y="8902"/>
                <a:ext cx="1579874" cy="10632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Info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Settings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1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2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Data Capture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 Data Logging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1000"/>
                  </a:lnSpc>
                </a:pPr>
                <a:r>
                  <a:rPr lang="en-US" sz="8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 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E7CB893-E657-03B9-84A0-E8086AC0E574}"/>
                </a:ext>
              </a:extLst>
            </p:cNvPr>
            <p:cNvSpPr/>
            <p:nvPr/>
          </p:nvSpPr>
          <p:spPr>
            <a:xfrm>
              <a:off x="19635" y="922814"/>
              <a:ext cx="953135" cy="86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rPr>
                <a:t> 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5" name="文字方塊 68">
              <a:extLst>
                <a:ext uri="{FF2B5EF4-FFF2-40B4-BE49-F238E27FC236}">
                  <a16:creationId xmlns:a16="http://schemas.microsoft.com/office/drawing/2014/main" id="{B9EFBCBF-A533-138D-7BEC-06BC8B4CE641}"/>
                </a:ext>
              </a:extLst>
            </p:cNvPr>
            <p:cNvSpPr txBox="1"/>
            <p:nvPr/>
          </p:nvSpPr>
          <p:spPr>
            <a:xfrm>
              <a:off x="333784" y="914400"/>
              <a:ext cx="247650" cy="11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800"/>
                </a:lnSpc>
              </a:pPr>
              <a:r>
                <a:rPr lang="en-US" sz="700" kern="100">
                  <a:effectLst/>
                  <a:latin typeface="Arial Unicode MS" panose="020B0604020202020204" pitchFamily="34" charset="-120"/>
                  <a:ea typeface="新細明體" panose="02020500000000000000" pitchFamily="18" charset="-120"/>
                </a:rPr>
                <a:t>Menu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>
                <a:lnSpc>
                  <a:spcPts val="1000"/>
                </a:lnSpc>
              </a:pPr>
              <a:r>
                <a:rPr lang="en-US" sz="8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118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1)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按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MENU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進入選單，選擇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Probe1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2)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選擇濕度校正</a:t>
            </a:r>
            <a:endParaRPr lang="en-US" altLang="zh-TW" sz="2000" dirty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3)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選擇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Adjust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4)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出現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Press Enter to start Adjust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訊息。按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Enter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將標準值從暫存區寫入 </a:t>
            </a:r>
            <a:endParaRPr lang="en-US" altLang="zh-TW" sz="2000" dirty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   校正區後出現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operation successful</a:t>
            </a: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t>訊息後完成線性調整回到量測畫面</a:t>
            </a:r>
            <a:endParaRPr lang="en-US" altLang="zh-TW" sz="2000" dirty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TW" sz="2400" dirty="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336704" cy="471827"/>
          </a:xfrm>
        </p:spPr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</a:rPr>
              <a:t>將濕度標準值從暫存區寫入校正區</a:t>
            </a:r>
            <a:br>
              <a:rPr lang="en-US" altLang="zh-TW" dirty="0">
                <a:solidFill>
                  <a:srgbClr val="000000"/>
                </a:solidFill>
              </a:rPr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352800"/>
            <a:ext cx="5902424" cy="2908800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74335F3F-3DB9-6910-5131-76371C5A59E9}"/>
              </a:ext>
            </a:extLst>
          </p:cNvPr>
          <p:cNvGrpSpPr/>
          <p:nvPr/>
        </p:nvGrpSpPr>
        <p:grpSpPr>
          <a:xfrm>
            <a:off x="899592" y="3543918"/>
            <a:ext cx="1294765" cy="1306192"/>
            <a:chOff x="-10756" y="-49817"/>
            <a:chExt cx="982046" cy="1101914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505446FD-41FD-ED44-2B1A-D0A008AC8512}"/>
                </a:ext>
              </a:extLst>
            </p:cNvPr>
            <p:cNvGrpSpPr/>
            <p:nvPr/>
          </p:nvGrpSpPr>
          <p:grpSpPr>
            <a:xfrm>
              <a:off x="-10756" y="-49817"/>
              <a:ext cx="982046" cy="1067087"/>
              <a:chOff x="-17580" y="-66206"/>
              <a:chExt cx="1605080" cy="1418136"/>
            </a:xfrm>
          </p:grpSpPr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55721081-404F-BF06-9BBE-7BD60E4A40AA}"/>
                  </a:ext>
                </a:extLst>
              </p:cNvPr>
              <p:cNvGrpSpPr/>
              <p:nvPr/>
            </p:nvGrpSpPr>
            <p:grpSpPr>
              <a:xfrm>
                <a:off x="0" y="-66206"/>
                <a:ext cx="1587500" cy="1418136"/>
                <a:chOff x="0" y="-66236"/>
                <a:chExt cx="1587499" cy="1418788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0366CCC1-2EA1-0D16-E29C-ED0F85D93942}"/>
                    </a:ext>
                  </a:extLst>
                </p:cNvPr>
                <p:cNvSpPr/>
                <p:nvPr/>
              </p:nvSpPr>
              <p:spPr>
                <a:xfrm>
                  <a:off x="0" y="-66236"/>
                  <a:ext cx="1587499" cy="14187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8690B438-31CA-A8EF-258E-FA1B53134281}"/>
                    </a:ext>
                  </a:extLst>
                </p:cNvPr>
                <p:cNvSpPr/>
                <p:nvPr/>
              </p:nvSpPr>
              <p:spPr>
                <a:xfrm>
                  <a:off x="9170" y="234562"/>
                  <a:ext cx="1557556" cy="11650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 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0" name="文字方塊 66">
                <a:extLst>
                  <a:ext uri="{FF2B5EF4-FFF2-40B4-BE49-F238E27FC236}">
                    <a16:creationId xmlns:a16="http://schemas.microsoft.com/office/drawing/2014/main" id="{E2139E52-24B8-D391-938A-4F8DE2A0689D}"/>
                  </a:ext>
                </a:extLst>
              </p:cNvPr>
              <p:cNvSpPr txBox="1"/>
              <p:nvPr/>
            </p:nvSpPr>
            <p:spPr>
              <a:xfrm>
                <a:off x="-17580" y="0"/>
                <a:ext cx="1579871" cy="10632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Info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Device Settings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1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Probe 2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indent="45720"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Data Capture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800"/>
                  </a:lnSpc>
                </a:pPr>
                <a:r>
                  <a:rPr lang="en-US" sz="700" kern="100">
                    <a:effectLst/>
                    <a:latin typeface="Arial Unicode MS" panose="020B0604020202020204" pitchFamily="34" charset="-120"/>
                    <a:ea typeface="新細明體" panose="02020500000000000000" pitchFamily="18" charset="-120"/>
                  </a:rPr>
                  <a:t> Data Logging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>
                  <a:lnSpc>
                    <a:spcPts val="1000"/>
                  </a:lnSpc>
                </a:pPr>
                <a:r>
                  <a:rPr lang="en-US" sz="800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 </a:t>
                </a:r>
                <a:endParaRPr lang="zh-TW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C6A6ED0-F6B0-221B-4B88-9C91663EB7AA}"/>
                </a:ext>
              </a:extLst>
            </p:cNvPr>
            <p:cNvSpPr/>
            <p:nvPr/>
          </p:nvSpPr>
          <p:spPr>
            <a:xfrm>
              <a:off x="7475" y="922814"/>
              <a:ext cx="953135" cy="86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kern="10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rPr>
                <a:t> 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8" name="文字方塊 68">
              <a:extLst>
                <a:ext uri="{FF2B5EF4-FFF2-40B4-BE49-F238E27FC236}">
                  <a16:creationId xmlns:a16="http://schemas.microsoft.com/office/drawing/2014/main" id="{B85E5B72-9FDD-2F52-30D2-B487D055C9E4}"/>
                </a:ext>
              </a:extLst>
            </p:cNvPr>
            <p:cNvSpPr txBox="1"/>
            <p:nvPr/>
          </p:nvSpPr>
          <p:spPr>
            <a:xfrm>
              <a:off x="349678" y="932717"/>
              <a:ext cx="247650" cy="1193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800"/>
                </a:lnSpc>
              </a:pPr>
              <a:r>
                <a:rPr lang="en-US" sz="700" kern="100">
                  <a:effectLst/>
                  <a:latin typeface="Arial Unicode MS" panose="020B0604020202020204" pitchFamily="34" charset="-120"/>
                  <a:ea typeface="新細明體" panose="02020500000000000000" pitchFamily="18" charset="-120"/>
                </a:rPr>
                <a:t>Menu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>
                <a:lnSpc>
                  <a:spcPts val="1000"/>
                </a:lnSpc>
              </a:pPr>
              <a:r>
                <a:rPr lang="en-US" sz="8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>
                <a:effectLst/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03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校正的注意事項</a:t>
            </a:r>
          </a:p>
        </p:txBody>
      </p:sp>
      <p:sp>
        <p:nvSpPr>
          <p:cNvPr id="1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適用場合</a:t>
            </a:r>
            <a:r>
              <a:rPr lang="en-US" altLang="zh-TW" dirty="0"/>
              <a:t>:</a:t>
            </a:r>
            <a:r>
              <a:rPr lang="zh-TW" altLang="en-US" dirty="0"/>
              <a:t> 溫溼度環境變化不大者</a:t>
            </a:r>
            <a:endParaRPr lang="en-US" altLang="zh-TW" dirty="0"/>
          </a:p>
          <a:p>
            <a:r>
              <a:rPr lang="zh-TW" altLang="en-US" dirty="0"/>
              <a:t>待溫度平衡後</a:t>
            </a:r>
            <a:r>
              <a:rPr lang="en-US" altLang="zh-TW" dirty="0"/>
              <a:t>,</a:t>
            </a:r>
            <a:r>
              <a:rPr lang="zh-TW" altLang="en-US" dirty="0"/>
              <a:t> 觀察溼度誤差是否在合理範圍的 </a:t>
            </a:r>
            <a:r>
              <a:rPr lang="en-US" altLang="zh-TW" dirty="0"/>
              <a:t>1.5</a:t>
            </a:r>
            <a:r>
              <a:rPr lang="zh-TW" altLang="en-US" dirty="0"/>
              <a:t> </a:t>
            </a:r>
            <a:r>
              <a:rPr lang="en-US" altLang="zh-TW" dirty="0"/>
              <a:t>%rh</a:t>
            </a:r>
            <a:r>
              <a:rPr lang="zh-TW" altLang="en-US" dirty="0"/>
              <a:t> 以內</a:t>
            </a:r>
            <a:r>
              <a:rPr lang="en-US" altLang="zh-TW" dirty="0"/>
              <a:t>.</a:t>
            </a:r>
            <a:r>
              <a:rPr lang="zh-TW" altLang="en-US" dirty="0"/>
              <a:t> 若超過 </a:t>
            </a:r>
            <a:r>
              <a:rPr lang="en-US" altLang="zh-TW" dirty="0"/>
              <a:t>3.0</a:t>
            </a:r>
            <a:r>
              <a:rPr lang="zh-TW" altLang="en-US" dirty="0"/>
              <a:t> </a:t>
            </a:r>
            <a:r>
              <a:rPr lang="en-US" altLang="zh-TW" dirty="0"/>
              <a:t>%rh </a:t>
            </a:r>
            <a:r>
              <a:rPr lang="zh-TW" altLang="en-US" dirty="0"/>
              <a:t>可能是操作錯誤或</a:t>
            </a:r>
            <a:r>
              <a:rPr lang="zh-TW" altLang="en-US" b="1" dirty="0"/>
              <a:t>感測器</a:t>
            </a:r>
            <a:r>
              <a:rPr lang="zh-TW" altLang="en-US" dirty="0"/>
              <a:t>已經老化</a:t>
            </a:r>
            <a:r>
              <a:rPr lang="en-US" altLang="zh-TW" dirty="0"/>
              <a:t>, </a:t>
            </a:r>
            <a:r>
              <a:rPr lang="zh-TW" altLang="en-US" dirty="0"/>
              <a:t>必須更換</a:t>
            </a:r>
            <a:endParaRPr lang="en-US" altLang="zh-TW" dirty="0"/>
          </a:p>
          <a:p>
            <a:r>
              <a:rPr lang="zh-TW" altLang="en-US" dirty="0"/>
              <a:t>**注意**須確定兩個</a:t>
            </a:r>
            <a:r>
              <a:rPr lang="en-US" altLang="zh-TW" dirty="0"/>
              <a:t>sensor</a:t>
            </a:r>
            <a:r>
              <a:rPr lang="zh-TW" altLang="en-US" dirty="0"/>
              <a:t>完成平衡才可按</a:t>
            </a:r>
            <a:r>
              <a:rPr lang="en-US" altLang="zh-TW" dirty="0"/>
              <a:t>enter</a:t>
            </a:r>
            <a:r>
              <a:rPr lang="zh-TW" altLang="en-US" dirty="0"/>
              <a:t>確定</a:t>
            </a:r>
            <a:r>
              <a:rPr lang="en-US" altLang="zh-TW" dirty="0"/>
              <a:t>, </a:t>
            </a:r>
            <a:r>
              <a:rPr lang="zh-TW" altLang="en-US" dirty="0"/>
              <a:t>否則恐怕愈校愈糟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0623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dirty="0">
                <a:solidFill>
                  <a:srgbClr val="E2001A"/>
                </a:solidFill>
                <a:cs typeface="Arial" panose="020B0604020202020204" pitchFamily="34" charset="0"/>
              </a:rPr>
              <a:t>Questions</a:t>
            </a:r>
            <a:endParaRPr lang="zh-TW" altLang="en-US" dirty="0"/>
          </a:p>
        </p:txBody>
      </p:sp>
      <p:pic>
        <p:nvPicPr>
          <p:cNvPr id="5" name="Picture 6" descr="400_F_6928792_gYQiAOafSyPgkw7eqC3rUVk4M7Og6bj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900" y="1883569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400_F_5937150_SoqoVQw7CLTDKdTwJPCLWdrY2XLW0FQI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67627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400_F_5937150_SoqoVQw7CLTDKdTwJPCLWdrY2XLW0FQI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119" y="2480426"/>
            <a:ext cx="338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400_F_5937150_SoqoVQw7CLTDKdTwJPCLWdrY2XLW0FQI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457" y="2340938"/>
            <a:ext cx="17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13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93809" y="692696"/>
            <a:ext cx="5681309" cy="471827"/>
          </a:xfrm>
        </p:spPr>
        <p:txBody>
          <a:bodyPr/>
          <a:lstStyle/>
          <a:p>
            <a:r>
              <a:rPr lang="en-US" altLang="zh-TW" dirty="0" err="1">
                <a:latin typeface="+mn-ea"/>
              </a:rPr>
              <a:t>Rotronic</a:t>
            </a:r>
            <a:r>
              <a:rPr lang="zh-TW" altLang="en-US" dirty="0">
                <a:latin typeface="+mn-ea"/>
              </a:rPr>
              <a:t>溫濕度探棒校正示意圖</a:t>
            </a:r>
            <a:br>
              <a:rPr lang="en-US" altLang="zh-TW" dirty="0">
                <a:latin typeface="+mn-ea"/>
              </a:rPr>
            </a:br>
            <a:endParaRPr lang="zh-TW" altLang="en-US" dirty="0"/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1125395" y="1452059"/>
            <a:ext cx="7772400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sz="2000" b="1" kern="0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000" b="1" kern="0" dirty="0">
                <a:latin typeface="+mn-ea"/>
              </a:rPr>
              <a:t>原</a:t>
            </a:r>
            <a:r>
              <a:rPr lang="zh-TW" altLang="en-US" sz="2000" b="1" dirty="0">
                <a:latin typeface="+mn-ea"/>
              </a:rPr>
              <a:t>廠特性曲線</a:t>
            </a:r>
            <a:r>
              <a:rPr lang="zh-TW" altLang="en-US" sz="2000" b="1" kern="0" dirty="0">
                <a:latin typeface="+mn-ea"/>
              </a:rPr>
              <a:t>區</a:t>
            </a:r>
            <a:r>
              <a:rPr lang="en-US" altLang="zh-TW" sz="2000" b="1" kern="0" dirty="0">
                <a:latin typeface="+mn-ea"/>
              </a:rPr>
              <a:t>:</a:t>
            </a:r>
            <a:r>
              <a:rPr lang="zh-TW" altLang="en-US" sz="2000" b="1" kern="0" dirty="0">
                <a:latin typeface="+mn-ea"/>
              </a:rPr>
              <a:t>原廠規劃好的線性</a:t>
            </a:r>
            <a:endParaRPr lang="en-US" altLang="zh-TW" sz="2000" b="1" kern="0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000" b="1" kern="0" dirty="0">
                <a:latin typeface="+mn-ea"/>
              </a:rPr>
              <a:t>暫存區</a:t>
            </a:r>
            <a:r>
              <a:rPr lang="en-US" altLang="zh-TW" sz="2000" dirty="0"/>
              <a:t>(Acquire)</a:t>
            </a:r>
            <a:r>
              <a:rPr lang="en-US" altLang="zh-TW" sz="2000" b="1" kern="0" dirty="0">
                <a:latin typeface="+mn-ea"/>
              </a:rPr>
              <a:t>:</a:t>
            </a:r>
            <a:r>
              <a:rPr lang="zh-TW" altLang="en-US" sz="2000" b="1" kern="0" dirty="0">
                <a:latin typeface="+mn-ea"/>
              </a:rPr>
              <a:t>標準值暫時存放區</a:t>
            </a:r>
            <a:endParaRPr lang="en-US" altLang="zh-TW" sz="2000" b="1" kern="0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000" b="1" kern="0" dirty="0">
                <a:latin typeface="+mn-ea"/>
              </a:rPr>
              <a:t>校正區</a:t>
            </a:r>
            <a:r>
              <a:rPr lang="en-US" altLang="zh-TW" sz="2000" b="1" kern="0" dirty="0">
                <a:latin typeface="+mn-ea"/>
              </a:rPr>
              <a:t>:</a:t>
            </a:r>
            <a:r>
              <a:rPr lang="zh-TW" altLang="en-US" sz="2000" b="1" kern="0" dirty="0">
                <a:latin typeface="+mn-ea"/>
              </a:rPr>
              <a:t>將標準值寫入</a:t>
            </a:r>
            <a:r>
              <a:rPr lang="zh-TW" altLang="en-US" sz="2000" b="1" dirty="0">
                <a:latin typeface="+mn-ea"/>
              </a:rPr>
              <a:t>改變原廠的特性曲線</a:t>
            </a:r>
            <a:endParaRPr lang="en-US" altLang="zh-TW" sz="2000" b="1" dirty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2000" b="1" kern="0" dirty="0">
              <a:latin typeface="+mn-ea"/>
            </a:endParaRPr>
          </a:p>
          <a:p>
            <a:pPr>
              <a:buFontTx/>
              <a:buNone/>
            </a:pPr>
            <a:r>
              <a:rPr lang="en-US" altLang="zh-TW" sz="2000" kern="0" dirty="0"/>
              <a:t>	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38" y="3756315"/>
            <a:ext cx="6877050" cy="193357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329913" y="391459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050" b="1" kern="0" dirty="0">
                <a:solidFill>
                  <a:srgbClr val="000000"/>
                </a:solidFill>
                <a:latin typeface="新細明體"/>
              </a:rPr>
              <a:t>原</a:t>
            </a:r>
            <a:r>
              <a:rPr lang="zh-TW" altLang="en-US" sz="1050" b="1" dirty="0">
                <a:solidFill>
                  <a:srgbClr val="000000"/>
                </a:solidFill>
                <a:latin typeface="新細明體"/>
              </a:rPr>
              <a:t>廠特性曲線</a:t>
            </a:r>
            <a:r>
              <a:rPr lang="zh-TW" altLang="en-US" sz="1050" b="1" kern="0" dirty="0">
                <a:solidFill>
                  <a:srgbClr val="000000"/>
                </a:solidFill>
                <a:latin typeface="新細明體"/>
              </a:rPr>
              <a:t>區</a:t>
            </a:r>
            <a:endParaRPr lang="zh-TW" altLang="en-US" sz="1050" dirty="0">
              <a:solidFill>
                <a:srgbClr val="0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68144" y="3933056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050" b="1" kern="0" dirty="0">
                <a:solidFill>
                  <a:srgbClr val="000000"/>
                </a:solidFill>
                <a:latin typeface="新細明體"/>
              </a:rPr>
              <a:t>原</a:t>
            </a:r>
            <a:r>
              <a:rPr lang="zh-TW" altLang="en-US" sz="1050" b="1" dirty="0">
                <a:solidFill>
                  <a:srgbClr val="000000"/>
                </a:solidFill>
                <a:latin typeface="新細明體"/>
              </a:rPr>
              <a:t>廠特性曲線</a:t>
            </a:r>
            <a:r>
              <a:rPr lang="zh-TW" altLang="en-US" sz="1050" b="1" kern="0" dirty="0">
                <a:solidFill>
                  <a:srgbClr val="000000"/>
                </a:solidFill>
                <a:latin typeface="新細明體"/>
              </a:rPr>
              <a:t>區</a:t>
            </a:r>
            <a:endParaRPr lang="zh-TW" alt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9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現場單點調整校正流程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26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700808"/>
            <a:ext cx="8820472" cy="4536504"/>
          </a:xfrm>
        </p:spPr>
        <p:txBody>
          <a:bodyPr numCol="2"/>
          <a:lstStyle/>
          <a:p>
            <a:r>
              <a:rPr lang="af-ZA" altLang="zh-TW" dirty="0"/>
              <a:t>HP23-A</a:t>
            </a:r>
            <a:r>
              <a:rPr lang="zh-TW" altLang="en-US" dirty="0"/>
              <a:t> 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手持式</a:t>
            </a:r>
            <a:br>
              <a:rPr lang="en-US" altLang="zh-TW" dirty="0"/>
            </a:br>
            <a:r>
              <a:rPr lang="zh-TW" altLang="en-US" dirty="0"/>
              <a:t>溫溼度主機</a:t>
            </a:r>
            <a:r>
              <a:rPr lang="en-US" altLang="zh-TW" dirty="0"/>
              <a:t>)</a:t>
            </a:r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r>
              <a:rPr lang="af-ZA" altLang="zh-TW" dirty="0"/>
              <a:t>HC2-S</a:t>
            </a:r>
            <a:r>
              <a:rPr lang="zh-TW" altLang="en-US" dirty="0"/>
              <a:t> </a:t>
            </a:r>
            <a:br>
              <a:rPr lang="en-US" altLang="zh-TW" dirty="0"/>
            </a:br>
            <a:r>
              <a:rPr lang="af-ZA" altLang="zh-TW" dirty="0"/>
              <a:t>(</a:t>
            </a:r>
            <a:r>
              <a:rPr lang="zh-TW" altLang="en-US" dirty="0"/>
              <a:t>經校驗合格</a:t>
            </a:r>
            <a:br>
              <a:rPr lang="en-US" altLang="zh-TW" dirty="0"/>
            </a:br>
            <a:r>
              <a:rPr lang="zh-TW" altLang="en-US" dirty="0"/>
              <a:t>之溫溼度探棒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af-ZA" altLang="zh-TW" dirty="0"/>
              <a:t>E2-02A </a:t>
            </a:r>
            <a:br>
              <a:rPr lang="af-ZA" altLang="zh-TW" dirty="0"/>
            </a:br>
            <a:r>
              <a:rPr lang="af-ZA" altLang="zh-TW" dirty="0"/>
              <a:t>(2 m </a:t>
            </a:r>
            <a:r>
              <a:rPr lang="zh-TW" altLang="en-US" dirty="0"/>
              <a:t>延長線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af-ZA" altLang="zh-TW" dirty="0"/>
              <a:t>AC2001</a:t>
            </a:r>
            <a:br>
              <a:rPr lang="af-ZA" altLang="zh-TW" dirty="0"/>
            </a:br>
            <a:r>
              <a:rPr lang="af-ZA" altLang="zh-TW" dirty="0"/>
              <a:t>(</a:t>
            </a:r>
            <a:r>
              <a:rPr lang="zh-TW" altLang="en-US" dirty="0"/>
              <a:t>校正用</a:t>
            </a:r>
            <a:br>
              <a:rPr lang="en-US" altLang="zh-TW" dirty="0"/>
            </a:br>
            <a:r>
              <a:rPr lang="zh-TW" altLang="en-US" dirty="0"/>
              <a:t>通訊纜線</a:t>
            </a:r>
            <a:r>
              <a:rPr lang="af-ZA" altLang="zh-TW" dirty="0"/>
              <a:t>)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現場單點調整校正</a:t>
            </a:r>
            <a:r>
              <a:rPr lang="en-US" altLang="zh-TW" dirty="0"/>
              <a:t>-</a:t>
            </a:r>
            <a:r>
              <a:rPr lang="zh-TW" altLang="en-US" dirty="0"/>
              <a:t>所需配件</a:t>
            </a:r>
          </a:p>
        </p:txBody>
      </p:sp>
      <p:pic>
        <p:nvPicPr>
          <p:cNvPr id="5" name="圖片 4" descr="C:\Users\Archy\Desktop\HP23-A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159" y="1700808"/>
            <a:ext cx="540380" cy="161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C:\Users\Archy\AppData\Local\Temp\Image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802267" y="4803323"/>
            <a:ext cx="1143634" cy="26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C:\Users\Archy\AppData\Local\Temp\Imag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844823"/>
            <a:ext cx="1579370" cy="132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C:\Users\Archy\AppData\Local\Temp\Image.pn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264" y="4365103"/>
            <a:ext cx="1656184" cy="1181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329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056784" cy="471827"/>
          </a:xfrm>
        </p:spPr>
        <p:txBody>
          <a:bodyPr/>
          <a:lstStyle/>
          <a:p>
            <a:r>
              <a:rPr lang="zh-TW" altLang="en-US" dirty="0"/>
              <a:t>將標準件探棒與延長線連結後，裝在</a:t>
            </a:r>
            <a:r>
              <a:rPr lang="en-US" altLang="zh-TW" dirty="0"/>
              <a:t>Probe2</a:t>
            </a:r>
            <a:r>
              <a:rPr lang="zh-TW" altLang="en-US" dirty="0"/>
              <a:t>。將校正</a:t>
            </a:r>
            <a:r>
              <a:rPr lang="en-US" altLang="zh-TW" dirty="0"/>
              <a:t>cable</a:t>
            </a:r>
            <a:r>
              <a:rPr lang="zh-TW" altLang="en-US" dirty="0"/>
              <a:t>，裝在</a:t>
            </a:r>
            <a:r>
              <a:rPr lang="en-US" altLang="zh-TW" dirty="0"/>
              <a:t>Probe1</a:t>
            </a:r>
            <a:endParaRPr lang="zh-TW" altLang="en-US" dirty="0"/>
          </a:p>
        </p:txBody>
      </p:sp>
      <p:pic>
        <p:nvPicPr>
          <p:cNvPr id="2" name="圖片 1" descr="一張含有 牆, 室內 的圖片&#10;&#10;自動產生的描述">
            <a:extLst>
              <a:ext uri="{FF2B5EF4-FFF2-40B4-BE49-F238E27FC236}">
                <a16:creationId xmlns:a16="http://schemas.microsoft.com/office/drawing/2014/main" id="{BE4E3005-5A9D-3C17-FBB4-430EBCF399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993" t="15392" r="27302"/>
          <a:stretch/>
        </p:blipFill>
        <p:spPr bwMode="auto">
          <a:xfrm>
            <a:off x="3203848" y="1268760"/>
            <a:ext cx="2304256" cy="5441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C27FA7B6-F27B-8A32-9E2C-D0548465BF52}"/>
              </a:ext>
            </a:extLst>
          </p:cNvPr>
          <p:cNvGrpSpPr/>
          <p:nvPr/>
        </p:nvGrpSpPr>
        <p:grpSpPr>
          <a:xfrm>
            <a:off x="4860032" y="1268760"/>
            <a:ext cx="648072" cy="1608760"/>
            <a:chOff x="4860032" y="1268760"/>
            <a:chExt cx="648072" cy="1608760"/>
          </a:xfrm>
        </p:grpSpPr>
        <p:pic>
          <p:nvPicPr>
            <p:cNvPr id="6" name="圖片 5" descr="一張含有 牆, 室內 的圖片&#10;&#10;自動產生的描述">
              <a:extLst>
                <a:ext uri="{FF2B5EF4-FFF2-40B4-BE49-F238E27FC236}">
                  <a16:creationId xmlns:a16="http://schemas.microsoft.com/office/drawing/2014/main" id="{CE011AA6-C1BE-0039-CD7D-DA798D425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8993" t="54451" r="61377" b="19797"/>
            <a:stretch/>
          </p:blipFill>
          <p:spPr bwMode="auto">
            <a:xfrm>
              <a:off x="4860032" y="1268760"/>
              <a:ext cx="648072" cy="11521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圖片 7" descr="一張含有 牆, 室內 的圖片&#10;&#10;自動產生的描述">
              <a:extLst>
                <a:ext uri="{FF2B5EF4-FFF2-40B4-BE49-F238E27FC236}">
                  <a16:creationId xmlns:a16="http://schemas.microsoft.com/office/drawing/2014/main" id="{1CD215D0-7A50-ABE8-555B-579ED7816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8993" t="54451" r="61377" b="19797"/>
            <a:stretch/>
          </p:blipFill>
          <p:spPr bwMode="auto">
            <a:xfrm>
              <a:off x="5148064" y="1268760"/>
              <a:ext cx="360040" cy="16087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圖片 8" descr="一張含有 牆, 室內 的圖片&#10;&#10;自動產生的描述">
            <a:extLst>
              <a:ext uri="{FF2B5EF4-FFF2-40B4-BE49-F238E27FC236}">
                <a16:creationId xmlns:a16="http://schemas.microsoft.com/office/drawing/2014/main" id="{817A1132-3515-9843-A8BC-F1DEF66E38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993" t="54451" r="61377" b="19797"/>
          <a:stretch/>
        </p:blipFill>
        <p:spPr bwMode="auto">
          <a:xfrm>
            <a:off x="4716016" y="1268760"/>
            <a:ext cx="144016" cy="384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24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8264" y="586983"/>
            <a:ext cx="6372008" cy="471827"/>
          </a:xfrm>
        </p:spPr>
        <p:txBody>
          <a:bodyPr/>
          <a:lstStyle/>
          <a:p>
            <a:r>
              <a:rPr lang="zh-TW" altLang="en-US" dirty="0"/>
              <a:t>將傳送器紅色塞子打開後校正接上</a:t>
            </a:r>
            <a:r>
              <a:rPr lang="en-US" altLang="zh-TW" dirty="0"/>
              <a:t>cable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15" y="1484784"/>
            <a:ext cx="2306189" cy="25922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388" y="1484784"/>
            <a:ext cx="2376264" cy="26615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736" y="1441534"/>
            <a:ext cx="2361508" cy="2635538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2976903" y="2348880"/>
            <a:ext cx="216024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向右箭號 9"/>
          <p:cNvSpPr/>
          <p:nvPr/>
        </p:nvSpPr>
        <p:spPr>
          <a:xfrm>
            <a:off x="6059156" y="2327043"/>
            <a:ext cx="216024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 descr="一張含有 牆, 室內 的圖片&#10;&#10;自動產生的描述">
            <a:extLst>
              <a:ext uri="{FF2B5EF4-FFF2-40B4-BE49-F238E27FC236}">
                <a16:creationId xmlns:a16="http://schemas.microsoft.com/office/drawing/2014/main" id="{3853E711-A2D3-DFD8-ED5F-FCC61FC14C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53" b="23489"/>
          <a:stretch/>
        </p:blipFill>
        <p:spPr bwMode="auto">
          <a:xfrm>
            <a:off x="3413388" y="4245306"/>
            <a:ext cx="1706173" cy="2419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圖片 12" descr="一張含有 文字 的圖片&#10;&#10;自動產生的描述">
            <a:extLst>
              <a:ext uri="{FF2B5EF4-FFF2-40B4-BE49-F238E27FC236}">
                <a16:creationId xmlns:a16="http://schemas.microsoft.com/office/drawing/2014/main" id="{4D821672-0FC3-749F-7077-D3E3A47980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73" b="29143"/>
          <a:stretch/>
        </p:blipFill>
        <p:spPr bwMode="auto">
          <a:xfrm>
            <a:off x="491115" y="4245306"/>
            <a:ext cx="1771036" cy="2419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358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8264" y="476672"/>
            <a:ext cx="6732048" cy="1650414"/>
          </a:xfrm>
        </p:spPr>
        <p:txBody>
          <a:bodyPr/>
          <a:lstStyle/>
          <a:p>
            <a:r>
              <a:rPr lang="zh-TW" altLang="en-US" dirty="0">
                <a:latin typeface="+mj-ea"/>
              </a:rPr>
              <a:t>將標準件探棒與傳送器探棒擺放在一起校正人員遠離校正點一公尺。等待</a:t>
            </a:r>
            <a:r>
              <a:rPr lang="en-US" altLang="zh-TW" dirty="0">
                <a:latin typeface="+mj-ea"/>
              </a:rPr>
              <a:t>5~10</a:t>
            </a:r>
            <a:r>
              <a:rPr lang="zh-TW" altLang="en-US" dirty="0">
                <a:latin typeface="+mj-ea"/>
              </a:rPr>
              <a:t>分鐘後標準件與待校物溫度穩定</a:t>
            </a:r>
            <a:endParaRPr lang="zh-TW" altLang="en-US" dirty="0"/>
          </a:p>
        </p:txBody>
      </p:sp>
      <p:pic>
        <p:nvPicPr>
          <p:cNvPr id="9" name="內容版面配置區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0112" y="2632967"/>
            <a:ext cx="2376264" cy="35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向右箭號 9"/>
          <p:cNvSpPr/>
          <p:nvPr/>
        </p:nvSpPr>
        <p:spPr>
          <a:xfrm>
            <a:off x="4283968" y="3933056"/>
            <a:ext cx="794320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內容版面配置區 1" descr="一張含有 室內 的圖片&#10;&#10;自動產生的描述">
            <a:extLst>
              <a:ext uri="{FF2B5EF4-FFF2-40B4-BE49-F238E27FC236}">
                <a16:creationId xmlns:a16="http://schemas.microsoft.com/office/drawing/2014/main" id="{F81AB0EF-64BD-9364-B3A2-7923B5051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353" b="33244"/>
          <a:stretch/>
        </p:blipFill>
        <p:spPr bwMode="auto">
          <a:xfrm>
            <a:off x="1115616" y="2307868"/>
            <a:ext cx="2880320" cy="4061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764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608512"/>
          </a:xfrm>
        </p:spPr>
        <p:txBody>
          <a:bodyPr/>
          <a:lstStyle/>
          <a:p>
            <a:pPr marL="0" lvl="0" indent="0">
              <a:buNone/>
            </a:pP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HP23-A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寫入數值的方式有兩種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1.Acquire (Enter Ref)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 </a:t>
            </a:r>
            <a:r>
              <a:rPr lang="zh-TW" altLang="en-US" sz="2000" dirty="0">
                <a:solidFill>
                  <a:srgbClr val="FF0000"/>
                </a:solidFill>
                <a:latin typeface="Times New Roman"/>
                <a:ea typeface="新細明體"/>
              </a:rPr>
              <a:t>輸入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校正值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2.Acquire (Ref =Probe)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將標準件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Probe1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的標準數值</a:t>
            </a:r>
            <a:r>
              <a:rPr lang="zh-TW" altLang="en-US" sz="2000" dirty="0">
                <a:solidFill>
                  <a:srgbClr val="FF0000"/>
                </a:solidFill>
                <a:latin typeface="Times New Roman"/>
                <a:ea typeface="新細明體"/>
              </a:rPr>
              <a:t>複製</a:t>
            </a: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到另一支探棒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以上兩者皆須輸入至暫存區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，以避免直接寫入導致校正錯誤</a:t>
            </a:r>
          </a:p>
          <a:p>
            <a:pPr marL="0" indent="0">
              <a:buNone/>
            </a:pP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indent="0">
              <a:buNone/>
            </a:pP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indent="0">
              <a:buNone/>
            </a:pP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兩種不同的方法寫入暫存區後點選</a:t>
            </a:r>
            <a:r>
              <a:rPr lang="en-US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Adjust</a:t>
            </a:r>
            <a:r>
              <a:rPr lang="zh-TW" altLang="zh-TW" sz="2000" dirty="0">
                <a:solidFill>
                  <a:srgbClr val="000000"/>
                </a:solidFill>
                <a:latin typeface="Times New Roman"/>
                <a:ea typeface="新細明體"/>
              </a:rPr>
              <a:t>才能將數值真正寫入探棒</a:t>
            </a:r>
          </a:p>
          <a:p>
            <a:pPr marL="0" lvl="0" indent="0"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詳細操作流程請參考下面章節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/>
                <a:ea typeface="新細明體"/>
              </a:rPr>
              <a:t>並且在閱讀前確認待校正鍵與標準鍵量測的數值是否已經達成平衡</a:t>
            </a: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  <a:p>
            <a:pPr marL="0" lvl="0" indent="0">
              <a:buNone/>
            </a:pPr>
            <a:endParaRPr lang="en-US" altLang="zh-TW" sz="2000" dirty="0">
              <a:solidFill>
                <a:srgbClr val="000000"/>
              </a:solidFill>
              <a:latin typeface="Times New Roman"/>
              <a:ea typeface="新細明體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63688" y="692696"/>
            <a:ext cx="5681309" cy="471827"/>
          </a:xfrm>
        </p:spPr>
        <p:txBody>
          <a:bodyPr/>
          <a:lstStyle/>
          <a:p>
            <a:r>
              <a:rPr lang="zh-TW" altLang="en-US" dirty="0"/>
              <a:t>校正操作流程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1359240"/>
      </p:ext>
    </p:extLst>
  </p:cSld>
  <p:clrMapOvr>
    <a:masterClrMapping/>
  </p:clrMapOvr>
</p:sld>
</file>

<file path=ppt/theme/theme1.xml><?xml version="1.0" encoding="utf-8"?>
<a:theme xmlns:a="http://schemas.openxmlformats.org/drawingml/2006/main" name="M33W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M33W</Template>
  <TotalTime>798</TotalTime>
  <Words>1208</Words>
  <Application>Microsoft Office PowerPoint</Application>
  <PresentationFormat>如螢幕大小 (4:3)</PresentationFormat>
  <Paragraphs>183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Arial Unicode MS</vt:lpstr>
      <vt:lpstr>微軟正黑體</vt:lpstr>
      <vt:lpstr>新細明體</vt:lpstr>
      <vt:lpstr>Arial</vt:lpstr>
      <vt:lpstr>Calibri</vt:lpstr>
      <vt:lpstr>Times New Roman</vt:lpstr>
      <vt:lpstr>Wingdings</vt:lpstr>
      <vt:lpstr>M33W</vt:lpstr>
      <vt:lpstr>HP23-A溫濕度計教育訓練</vt:lpstr>
      <vt:lpstr>校正的注意事項</vt:lpstr>
      <vt:lpstr>Rotronic溫濕度探棒校正示意圖 </vt:lpstr>
      <vt:lpstr>現場單點調整校正流程</vt:lpstr>
      <vt:lpstr>現場單點調整校正-所需配件</vt:lpstr>
      <vt:lpstr>將標準件探棒與延長線連結後，裝在Probe2。將校正cable，裝在Probe1</vt:lpstr>
      <vt:lpstr>將傳送器紅色塞子打開後校正接上cable</vt:lpstr>
      <vt:lpstr>將標準件探棒與傳送器探棒擺放在一起校正人員遠離校正點一公尺。等待5~10分鐘後標準件與待校物溫度穩定</vt:lpstr>
      <vt:lpstr>校正操作流程 </vt:lpstr>
      <vt:lpstr>溫度校正流程</vt:lpstr>
      <vt:lpstr>1.Acquire (Enter Ref) 輸入溫度校正值  </vt:lpstr>
      <vt:lpstr>2.Acquire (Ref =Probe)溫度數值複製到另一支探棒  </vt:lpstr>
      <vt:lpstr>Acquired Points 溫度校正點數  </vt:lpstr>
      <vt:lpstr>將溫度標準值從暫存區寫入校正區 </vt:lpstr>
      <vt:lpstr>濕度校正流程</vt:lpstr>
      <vt:lpstr>1.Acquire (Enter Ref) 輸入濕度校正值 </vt:lpstr>
      <vt:lpstr>2.Acquire (Ref =Probe)濕度數值複製到另一支探棒  </vt:lpstr>
      <vt:lpstr>Acquired Points 濕度校正點數  </vt:lpstr>
      <vt:lpstr>將濕度標準值從暫存區寫入校正區 </vt:lpstr>
      <vt:lpstr>Questions</vt:lpstr>
    </vt:vector>
  </TitlesOfParts>
  <Company>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HF532-WA1XD12X   壁掛型溫濕度露點傳送器</dc:title>
  <dc:creator>tako</dc:creator>
  <cp:lastModifiedBy>捷 吳</cp:lastModifiedBy>
  <cp:revision>146</cp:revision>
  <dcterms:created xsi:type="dcterms:W3CDTF">2012-04-27T08:57:38Z</dcterms:created>
  <dcterms:modified xsi:type="dcterms:W3CDTF">2024-03-13T03:12:49Z</dcterms:modified>
</cp:coreProperties>
</file>