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5" r:id="rId3"/>
  </p:sldMasterIdLst>
  <p:notesMasterIdLst>
    <p:notesMasterId r:id="rId70"/>
  </p:notesMasterIdLst>
  <p:handoutMasterIdLst>
    <p:handoutMasterId r:id="rId71"/>
  </p:handoutMasterIdLst>
  <p:sldIdLst>
    <p:sldId id="538" r:id="rId4"/>
    <p:sldId id="261" r:id="rId5"/>
    <p:sldId id="417" r:id="rId6"/>
    <p:sldId id="526" r:id="rId7"/>
    <p:sldId id="527" r:id="rId8"/>
    <p:sldId id="419" r:id="rId9"/>
    <p:sldId id="487" r:id="rId10"/>
    <p:sldId id="488" r:id="rId11"/>
    <p:sldId id="490" r:id="rId12"/>
    <p:sldId id="496" r:id="rId13"/>
    <p:sldId id="498" r:id="rId14"/>
    <p:sldId id="499" r:id="rId15"/>
    <p:sldId id="500" r:id="rId16"/>
    <p:sldId id="501" r:id="rId17"/>
    <p:sldId id="502" r:id="rId18"/>
    <p:sldId id="503" r:id="rId19"/>
    <p:sldId id="525" r:id="rId20"/>
    <p:sldId id="528" r:id="rId21"/>
    <p:sldId id="529" r:id="rId22"/>
    <p:sldId id="574" r:id="rId23"/>
    <p:sldId id="530" r:id="rId24"/>
    <p:sldId id="575" r:id="rId25"/>
    <p:sldId id="531" r:id="rId26"/>
    <p:sldId id="532" r:id="rId27"/>
    <p:sldId id="533" r:id="rId28"/>
    <p:sldId id="576" r:id="rId29"/>
    <p:sldId id="534" r:id="rId30"/>
    <p:sldId id="535" r:id="rId31"/>
    <p:sldId id="536" r:id="rId32"/>
    <p:sldId id="539" r:id="rId33"/>
    <p:sldId id="540" r:id="rId34"/>
    <p:sldId id="541" r:id="rId35"/>
    <p:sldId id="542" r:id="rId36"/>
    <p:sldId id="543" r:id="rId37"/>
    <p:sldId id="544" r:id="rId38"/>
    <p:sldId id="545" r:id="rId39"/>
    <p:sldId id="546" r:id="rId40"/>
    <p:sldId id="547" r:id="rId41"/>
    <p:sldId id="548" r:id="rId42"/>
    <p:sldId id="549" r:id="rId43"/>
    <p:sldId id="550" r:id="rId44"/>
    <p:sldId id="551" r:id="rId45"/>
    <p:sldId id="552" r:id="rId46"/>
    <p:sldId id="553" r:id="rId47"/>
    <p:sldId id="554" r:id="rId48"/>
    <p:sldId id="555" r:id="rId49"/>
    <p:sldId id="556" r:id="rId50"/>
    <p:sldId id="557" r:id="rId51"/>
    <p:sldId id="558" r:id="rId52"/>
    <p:sldId id="559" r:id="rId53"/>
    <p:sldId id="560" r:id="rId54"/>
    <p:sldId id="561" r:id="rId55"/>
    <p:sldId id="562" r:id="rId56"/>
    <p:sldId id="564" r:id="rId57"/>
    <p:sldId id="565" r:id="rId58"/>
    <p:sldId id="566" r:id="rId59"/>
    <p:sldId id="567" r:id="rId60"/>
    <p:sldId id="568" r:id="rId61"/>
    <p:sldId id="569" r:id="rId62"/>
    <p:sldId id="570" r:id="rId63"/>
    <p:sldId id="571" r:id="rId64"/>
    <p:sldId id="572" r:id="rId65"/>
    <p:sldId id="573" r:id="rId66"/>
    <p:sldId id="577" r:id="rId67"/>
    <p:sldId id="563" r:id="rId68"/>
    <p:sldId id="578" r:id="rId69"/>
  </p:sldIdLst>
  <p:sldSz cx="9144000" cy="6858000" type="screen4x3"/>
  <p:notesSz cx="6669088" cy="9926638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微軟正黑體" panose="020B0604030504040204" pitchFamily="34" charset="-120"/>
      <p:regular r:id="rId76"/>
      <p:bold r:id="rId77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88B0D8"/>
    <a:srgbClr val="52617A"/>
    <a:srgbClr val="336699"/>
    <a:srgbClr val="4D4D4D"/>
    <a:srgbClr val="CC0000"/>
    <a:srgbClr val="33CC3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7" autoAdjust="0"/>
    <p:restoredTop sz="88530" autoAdjust="0"/>
  </p:normalViewPr>
  <p:slideViewPr>
    <p:cSldViewPr snapToGrid="0">
      <p:cViewPr varScale="1">
        <p:scale>
          <a:sx n="79" d="100"/>
          <a:sy n="79" d="100"/>
        </p:scale>
        <p:origin x="15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286" y="-96"/>
      </p:cViewPr>
      <p:guideLst>
        <p:guide orient="horz" pos="3127"/>
        <p:guide pos="2101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5.fntdata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EC829124-1F35-4E9D-A5D4-9B4FF482E3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910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sv-SE" altLang="zh-TW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sv-SE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zh-TW" noProof="0"/>
              <a:t>Klicka här för att ändra format på bakgrundstexten</a:t>
            </a:r>
          </a:p>
          <a:p>
            <a:pPr lvl="1"/>
            <a:r>
              <a:rPr lang="sv-SE" altLang="zh-TW" noProof="0"/>
              <a:t>Nivå två</a:t>
            </a:r>
          </a:p>
          <a:p>
            <a:pPr lvl="2"/>
            <a:r>
              <a:rPr lang="sv-SE" altLang="zh-TW" noProof="0"/>
              <a:t>Nivå tre</a:t>
            </a:r>
          </a:p>
          <a:p>
            <a:pPr lvl="3"/>
            <a:r>
              <a:rPr lang="sv-SE" altLang="zh-TW" noProof="0"/>
              <a:t>Nivå fyra</a:t>
            </a:r>
          </a:p>
          <a:p>
            <a:pPr lvl="4"/>
            <a:r>
              <a:rPr lang="sv-SE" altLang="zh-TW" noProof="0"/>
              <a:t>Nivå fem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sv-SE" altLang="zh-TW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5E54A05C-32E1-4B38-821A-9A3D28B4EB6E}" type="slidenum">
              <a:rPr lang="sv-SE" altLang="zh-TW"/>
              <a:pPr>
                <a:defRPr/>
              </a:pPr>
              <a:t>‹#›</a:t>
            </a:fld>
            <a:endParaRPr lang="sv-SE" altLang="zh-TW"/>
          </a:p>
        </p:txBody>
      </p:sp>
    </p:spTree>
    <p:extLst>
      <p:ext uri="{BB962C8B-B14F-4D97-AF65-F5344CB8AC3E}">
        <p14:creationId xmlns:p14="http://schemas.microsoft.com/office/powerpoint/2010/main" val="3879115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379F5-2091-4EC3-BEC2-17717B1B275F}" type="slidenum">
              <a:rPr lang="sv-SE" altLang="zh-TW" sz="1200" b="0" smtClean="0"/>
              <a:pPr/>
              <a:t>2</a:t>
            </a:fld>
            <a:endParaRPr lang="sv-SE" altLang="zh-TW" sz="1200" b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8700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EF17A5-8F41-4AB4-A645-66C4E7EEE771}" type="slidenum">
              <a:rPr lang="sv-SE" altLang="zh-TW" sz="1200" b="0" smtClean="0"/>
              <a:pPr/>
              <a:t>13</a:t>
            </a:fld>
            <a:endParaRPr lang="sv-SE" altLang="zh-TW" sz="12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75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B84942-1A07-4C5C-9835-327DFF6AAE56}" type="slidenum">
              <a:rPr lang="sv-SE" altLang="zh-TW" sz="1200" b="0" smtClean="0"/>
              <a:pPr/>
              <a:t>14</a:t>
            </a:fld>
            <a:endParaRPr lang="sv-SE" altLang="zh-TW" sz="1200" b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9165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B89680-9FC8-420E-B5BF-1CCEAA22C5C0}" type="slidenum">
              <a:rPr lang="sv-SE" altLang="zh-TW" sz="1200" b="0" smtClean="0"/>
              <a:pPr/>
              <a:t>15</a:t>
            </a:fld>
            <a:endParaRPr lang="sv-SE" altLang="zh-TW" sz="1200" b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/>
              <a:t>舊型只能調整</a:t>
            </a:r>
            <a:r>
              <a:rPr lang="en-US" altLang="zh-TW"/>
              <a:t>35%</a:t>
            </a:r>
            <a:r>
              <a:rPr lang="zh-TW" altLang="en-US"/>
              <a:t>，</a:t>
            </a:r>
            <a:r>
              <a:rPr lang="en-US" altLang="zh-TW"/>
              <a:t>80%</a:t>
            </a:r>
            <a:r>
              <a:rPr lang="zh-TW" altLang="en-US"/>
              <a:t>，</a:t>
            </a:r>
            <a:r>
              <a:rPr lang="en-US" altLang="zh-TW"/>
              <a:t>10%</a:t>
            </a:r>
            <a:r>
              <a:rPr lang="zh-TW" altLang="en-US"/>
              <a:t>，</a:t>
            </a:r>
            <a:r>
              <a:rPr lang="en-US" altLang="zh-TW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036291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ACC76A-9AF1-4E0E-BBA6-012196AB4BE5}" type="slidenum">
              <a:rPr lang="sv-SE" altLang="zh-TW" sz="1200" b="0" smtClean="0"/>
              <a:pPr/>
              <a:t>16</a:t>
            </a:fld>
            <a:endParaRPr lang="sv-SE" altLang="zh-TW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646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0AB2B-2CA7-417A-997E-DB5F30168FA7}" type="slidenum">
              <a:rPr lang="de-CH" smtClean="0"/>
              <a:pPr>
                <a:defRPr/>
              </a:pPr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901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BBFEE2-936F-4B51-8BFF-DED90C93319E}" type="slidenum">
              <a:rPr lang="sv-SE" altLang="zh-TW" sz="1200" b="0" smtClean="0"/>
              <a:pPr/>
              <a:t>3</a:t>
            </a:fld>
            <a:endParaRPr lang="sv-SE" altLang="zh-TW" sz="1200" b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zh-TW"/>
              <a:t>HC2-S</a:t>
            </a:r>
            <a:r>
              <a:rPr lang="en-US" altLang="zh-TW">
                <a:latin typeface="新細明體" panose="02020500000000000000" pitchFamily="18" charset="-120"/>
              </a:rPr>
              <a:t>CLIP S:</a:t>
            </a:r>
            <a:r>
              <a:rPr lang="zh-TW" altLang="zh-TW" b="1"/>
              <a:t>±</a:t>
            </a:r>
            <a:r>
              <a:rPr lang="en-US" altLang="zh-TW" b="1"/>
              <a:t>1.0%rh/0.3</a:t>
            </a:r>
            <a:r>
              <a:rPr lang="zh-TW" altLang="zh-TW" b="1"/>
              <a:t>℃</a:t>
            </a:r>
            <a:r>
              <a:rPr lang="en-US" altLang="zh-TW" b="1"/>
              <a:t> 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691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A4B828-54D4-4AB3-859A-3BBD28F2CE19}" type="slidenum">
              <a:rPr lang="sv-SE" altLang="zh-TW" sz="1200" b="0" smtClean="0"/>
              <a:pPr/>
              <a:t>6</a:t>
            </a:fld>
            <a:endParaRPr lang="sv-SE" altLang="zh-TW" sz="1200" b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3733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F12EF-DABB-4DF7-ACDB-5C5B234B30D7}" type="slidenum">
              <a:rPr lang="sv-SE" altLang="zh-TW" sz="1200" b="0" smtClean="0"/>
              <a:pPr/>
              <a:t>7</a:t>
            </a:fld>
            <a:endParaRPr lang="sv-SE" altLang="zh-TW" sz="1200" b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103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2245D9-D596-41F2-998C-08A458A312DF}" type="slidenum">
              <a:rPr lang="sv-SE" altLang="zh-TW" sz="1200" b="0" smtClean="0"/>
              <a:pPr/>
              <a:t>8</a:t>
            </a:fld>
            <a:endParaRPr lang="sv-SE" altLang="zh-TW" sz="1200" b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87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18A619-7884-43D6-B749-5C4C4D1471BA}" type="slidenum">
              <a:rPr lang="sv-SE" altLang="zh-TW" sz="1200" b="0" smtClean="0"/>
              <a:pPr/>
              <a:t>9</a:t>
            </a:fld>
            <a:endParaRPr lang="sv-SE" altLang="zh-TW" sz="1200" b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9784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79E3E-90D0-4A2B-BD9F-ABDC4D624F3F}" type="slidenum">
              <a:rPr lang="sv-SE" altLang="zh-TW" sz="1200" b="0" smtClean="0"/>
              <a:pPr/>
              <a:t>10</a:t>
            </a:fld>
            <a:endParaRPr lang="sv-SE" altLang="zh-TW" sz="1200" b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37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2E9DB8-5EE1-47EC-920B-C3991CBC2BDD}" type="slidenum">
              <a:rPr lang="sv-SE" altLang="zh-TW" sz="1200" b="0" smtClean="0"/>
              <a:pPr/>
              <a:t>11</a:t>
            </a:fld>
            <a:endParaRPr lang="sv-SE" altLang="zh-TW" sz="1200" b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49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2EE9F9-1AD3-43ED-8B7F-72C02AE0877A}" type="slidenum">
              <a:rPr lang="sv-SE" altLang="zh-TW" sz="1200" b="0" smtClean="0"/>
              <a:pPr/>
              <a:t>12</a:t>
            </a:fld>
            <a:endParaRPr lang="sv-SE" altLang="zh-TW" sz="1200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300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11879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7880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5561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19475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833CA-F71D-4360-8585-BF5B7999DEC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2063B-B232-4BF0-B607-B310380B6925}" type="datetime1">
              <a:rPr lang="de-CH"/>
              <a:pPr>
                <a:defRPr/>
              </a:pPr>
              <a:t>25.02.2019</a:t>
            </a:fld>
            <a:r>
              <a:rPr lang="de-CH" dirty="0"/>
              <a:t> / </a:t>
            </a:r>
            <a:r>
              <a:rPr lang="de-CH" dirty="0">
                <a:solidFill>
                  <a:schemeClr val="bg2"/>
                </a:solidFill>
              </a:rPr>
              <a:t>ZEC</a:t>
            </a:r>
          </a:p>
        </p:txBody>
      </p:sp>
    </p:spTree>
    <p:extLst>
      <p:ext uri="{BB962C8B-B14F-4D97-AF65-F5344CB8AC3E}">
        <p14:creationId xmlns:p14="http://schemas.microsoft.com/office/powerpoint/2010/main" val="292377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83548"/>
            <a:ext cx="7772400" cy="1470025"/>
          </a:xfrm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153572"/>
            <a:ext cx="6400800" cy="1485227"/>
          </a:xfrm>
        </p:spPr>
        <p:txBody>
          <a:bodyPr/>
          <a:lstStyle>
            <a:lvl1pPr marL="0" indent="0" algn="ctr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28CE9-02A5-45B6-BCEA-919EEF4BD8F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Picture 3699"/>
          <p:cNvPicPr/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944"/>
            <a:ext cx="9143999" cy="1100808"/>
          </a:xfrm>
          <a:prstGeom prst="rect">
            <a:avLst/>
          </a:prstGeom>
        </p:spPr>
      </p:pic>
      <p:sp>
        <p:nvSpPr>
          <p:cNvPr id="8" name="Shape 7"/>
          <p:cNvSpPr/>
          <p:nvPr userDrawn="1"/>
        </p:nvSpPr>
        <p:spPr>
          <a:xfrm>
            <a:off x="0" y="1"/>
            <a:ext cx="9144000" cy="298278"/>
          </a:xfrm>
          <a:custGeom>
            <a:avLst/>
            <a:gdLst/>
            <a:ahLst/>
            <a:cxnLst/>
            <a:rect l="0" t="0" r="0" b="0"/>
            <a:pathLst>
              <a:path w="7559993" h="538805">
                <a:moveTo>
                  <a:pt x="0" y="0"/>
                </a:moveTo>
                <a:lnTo>
                  <a:pt x="7559993" y="0"/>
                </a:lnTo>
                <a:lnTo>
                  <a:pt x="7559993" y="293483"/>
                </a:lnTo>
                <a:lnTo>
                  <a:pt x="7265241" y="336295"/>
                </a:lnTo>
                <a:cubicBezTo>
                  <a:pt x="6304924" y="465063"/>
                  <a:pt x="5204146" y="538805"/>
                  <a:pt x="4031600" y="538805"/>
                </a:cubicBezTo>
                <a:cubicBezTo>
                  <a:pt x="2722663" y="538805"/>
                  <a:pt x="1277134" y="441003"/>
                  <a:pt x="204960" y="281134"/>
                </a:cubicBezTo>
                <a:lnTo>
                  <a:pt x="0" y="249024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E4322B"/>
          </a:fillRef>
          <a:effectRef idx="0">
            <a:scrgbClr r="0" g="0" b="0"/>
          </a:effectRef>
          <a:fontRef idx="none"/>
        </p:style>
        <p:txBody>
          <a:bodyPr wrap="none">
            <a:noAutofit/>
          </a:bodyPr>
          <a:lstStyle/>
          <a:p>
            <a:pPr eaLnBrk="1" hangingPunct="1"/>
            <a:endParaRPr kumimoji="1" lang="zh-TW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20298"/>
          <p:cNvGrpSpPr/>
          <p:nvPr userDrawn="1"/>
        </p:nvGrpSpPr>
        <p:grpSpPr>
          <a:xfrm>
            <a:off x="7668344" y="372568"/>
            <a:ext cx="1368152" cy="365481"/>
            <a:chOff x="329" y="0"/>
            <a:chExt cx="1618295" cy="432609"/>
          </a:xfrm>
        </p:grpSpPr>
        <p:sp>
          <p:nvSpPr>
            <p:cNvPr id="10" name="Shape 21610"/>
            <p:cNvSpPr/>
            <p:nvPr/>
          </p:nvSpPr>
          <p:spPr>
            <a:xfrm>
              <a:off x="1304489" y="109589"/>
              <a:ext cx="79997" cy="312445"/>
            </a:xfrm>
            <a:custGeom>
              <a:avLst/>
              <a:gdLst/>
              <a:ahLst/>
              <a:cxnLst/>
              <a:rect l="0" t="0" r="0" b="0"/>
              <a:pathLst>
                <a:path w="79997" h="312445">
                  <a:moveTo>
                    <a:pt x="0" y="0"/>
                  </a:moveTo>
                  <a:lnTo>
                    <a:pt x="79997" y="0"/>
                  </a:lnTo>
                  <a:lnTo>
                    <a:pt x="79997" y="312445"/>
                  </a:lnTo>
                  <a:lnTo>
                    <a:pt x="0" y="31244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Shape 7"/>
            <p:cNvSpPr/>
            <p:nvPr/>
          </p:nvSpPr>
          <p:spPr>
            <a:xfrm>
              <a:off x="329" y="109586"/>
              <a:ext cx="162293" cy="312445"/>
            </a:xfrm>
            <a:custGeom>
              <a:avLst/>
              <a:gdLst/>
              <a:ahLst/>
              <a:cxnLst/>
              <a:rect l="0" t="0" r="0" b="0"/>
              <a:pathLst>
                <a:path w="162293" h="312445">
                  <a:moveTo>
                    <a:pt x="0" y="0"/>
                  </a:moveTo>
                  <a:lnTo>
                    <a:pt x="84518" y="0"/>
                  </a:lnTo>
                  <a:lnTo>
                    <a:pt x="84518" y="31686"/>
                  </a:lnTo>
                  <a:cubicBezTo>
                    <a:pt x="91859" y="23926"/>
                    <a:pt x="96647" y="20015"/>
                    <a:pt x="105677" y="14339"/>
                  </a:cubicBezTo>
                  <a:cubicBezTo>
                    <a:pt x="118059" y="6503"/>
                    <a:pt x="126136" y="3442"/>
                    <a:pt x="140411" y="0"/>
                  </a:cubicBezTo>
                  <a:lnTo>
                    <a:pt x="162293" y="0"/>
                  </a:lnTo>
                  <a:lnTo>
                    <a:pt x="162293" y="86779"/>
                  </a:lnTo>
                  <a:lnTo>
                    <a:pt x="105677" y="86779"/>
                  </a:lnTo>
                  <a:cubicBezTo>
                    <a:pt x="99238" y="86334"/>
                    <a:pt x="94945" y="88824"/>
                    <a:pt x="90602" y="93549"/>
                  </a:cubicBezTo>
                  <a:cubicBezTo>
                    <a:pt x="86741" y="97777"/>
                    <a:pt x="85280" y="101473"/>
                    <a:pt x="85280" y="107162"/>
                  </a:cubicBezTo>
                  <a:lnTo>
                    <a:pt x="85280" y="312445"/>
                  </a:lnTo>
                  <a:lnTo>
                    <a:pt x="0" y="3124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Shape 8"/>
            <p:cNvSpPr/>
            <p:nvPr/>
          </p:nvSpPr>
          <p:spPr>
            <a:xfrm>
              <a:off x="401093" y="20292"/>
              <a:ext cx="414401" cy="401752"/>
            </a:xfrm>
            <a:custGeom>
              <a:avLst/>
              <a:gdLst/>
              <a:ahLst/>
              <a:cxnLst/>
              <a:rect l="0" t="0" r="0" b="0"/>
              <a:pathLst>
                <a:path w="414401" h="401752">
                  <a:moveTo>
                    <a:pt x="121221" y="0"/>
                  </a:moveTo>
                  <a:lnTo>
                    <a:pt x="201206" y="0"/>
                  </a:lnTo>
                  <a:lnTo>
                    <a:pt x="201206" y="89192"/>
                  </a:lnTo>
                  <a:lnTo>
                    <a:pt x="336652" y="89192"/>
                  </a:lnTo>
                  <a:lnTo>
                    <a:pt x="336652" y="120917"/>
                  </a:lnTo>
                  <a:cubicBezTo>
                    <a:pt x="343929" y="113106"/>
                    <a:pt x="348767" y="109258"/>
                    <a:pt x="357784" y="103569"/>
                  </a:cubicBezTo>
                  <a:cubicBezTo>
                    <a:pt x="370154" y="95721"/>
                    <a:pt x="378257" y="92659"/>
                    <a:pt x="392506" y="89192"/>
                  </a:cubicBezTo>
                  <a:lnTo>
                    <a:pt x="414401" y="89192"/>
                  </a:lnTo>
                  <a:lnTo>
                    <a:pt x="414401" y="176023"/>
                  </a:lnTo>
                  <a:lnTo>
                    <a:pt x="357784" y="176023"/>
                  </a:lnTo>
                  <a:cubicBezTo>
                    <a:pt x="351333" y="175591"/>
                    <a:pt x="347040" y="178054"/>
                    <a:pt x="342671" y="182791"/>
                  </a:cubicBezTo>
                  <a:cubicBezTo>
                    <a:pt x="338849" y="187008"/>
                    <a:pt x="337401" y="190716"/>
                    <a:pt x="337401" y="196380"/>
                  </a:cubicBezTo>
                  <a:lnTo>
                    <a:pt x="337401" y="401689"/>
                  </a:lnTo>
                  <a:lnTo>
                    <a:pt x="252120" y="401689"/>
                  </a:lnTo>
                  <a:lnTo>
                    <a:pt x="252298" y="150788"/>
                  </a:lnTo>
                  <a:lnTo>
                    <a:pt x="205511" y="150788"/>
                  </a:lnTo>
                  <a:lnTo>
                    <a:pt x="205511" y="330518"/>
                  </a:lnTo>
                  <a:cubicBezTo>
                    <a:pt x="206083" y="332575"/>
                    <a:pt x="206426" y="333959"/>
                    <a:pt x="208000" y="335420"/>
                  </a:cubicBezTo>
                  <a:cubicBezTo>
                    <a:pt x="211201" y="338443"/>
                    <a:pt x="214833" y="339192"/>
                    <a:pt x="219062" y="337884"/>
                  </a:cubicBezTo>
                  <a:lnTo>
                    <a:pt x="219062" y="401752"/>
                  </a:lnTo>
                  <a:lnTo>
                    <a:pt x="160604" y="401752"/>
                  </a:lnTo>
                  <a:cubicBezTo>
                    <a:pt x="148514" y="401206"/>
                    <a:pt x="140729" y="397650"/>
                    <a:pt x="132296" y="388976"/>
                  </a:cubicBezTo>
                  <a:cubicBezTo>
                    <a:pt x="123812" y="380238"/>
                    <a:pt x="120714" y="372199"/>
                    <a:pt x="120612" y="360045"/>
                  </a:cubicBezTo>
                  <a:lnTo>
                    <a:pt x="120612" y="150788"/>
                  </a:lnTo>
                  <a:lnTo>
                    <a:pt x="0" y="150788"/>
                  </a:lnTo>
                  <a:lnTo>
                    <a:pt x="0" y="89281"/>
                  </a:lnTo>
                  <a:lnTo>
                    <a:pt x="121221" y="89281"/>
                  </a:lnTo>
                  <a:lnTo>
                    <a:pt x="1212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Shape 9"/>
            <p:cNvSpPr/>
            <p:nvPr/>
          </p:nvSpPr>
          <p:spPr>
            <a:xfrm>
              <a:off x="1072483" y="104595"/>
              <a:ext cx="201219" cy="317436"/>
            </a:xfrm>
            <a:custGeom>
              <a:avLst/>
              <a:gdLst/>
              <a:ahLst/>
              <a:cxnLst/>
              <a:rect l="0" t="0" r="0" b="0"/>
              <a:pathLst>
                <a:path w="201219" h="317436">
                  <a:moveTo>
                    <a:pt x="137871" y="0"/>
                  </a:moveTo>
                  <a:cubicBezTo>
                    <a:pt x="179083" y="0"/>
                    <a:pt x="201219" y="20333"/>
                    <a:pt x="201219" y="58483"/>
                  </a:cubicBezTo>
                  <a:lnTo>
                    <a:pt x="201219" y="317436"/>
                  </a:lnTo>
                  <a:lnTo>
                    <a:pt x="118161" y="317436"/>
                  </a:lnTo>
                  <a:lnTo>
                    <a:pt x="118161" y="84937"/>
                  </a:lnTo>
                  <a:cubicBezTo>
                    <a:pt x="117704" y="74752"/>
                    <a:pt x="109245" y="67272"/>
                    <a:pt x="99060" y="67120"/>
                  </a:cubicBezTo>
                  <a:cubicBezTo>
                    <a:pt x="88392" y="66967"/>
                    <a:pt x="79934" y="76098"/>
                    <a:pt x="79972" y="86792"/>
                  </a:cubicBezTo>
                  <a:lnTo>
                    <a:pt x="79972" y="317436"/>
                  </a:lnTo>
                  <a:lnTo>
                    <a:pt x="0" y="317436"/>
                  </a:lnTo>
                  <a:lnTo>
                    <a:pt x="0" y="4991"/>
                  </a:lnTo>
                  <a:lnTo>
                    <a:pt x="79972" y="4991"/>
                  </a:lnTo>
                  <a:lnTo>
                    <a:pt x="79972" y="25235"/>
                  </a:lnTo>
                  <a:cubicBezTo>
                    <a:pt x="95479" y="6121"/>
                    <a:pt x="117513" y="0"/>
                    <a:pt x="13787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Shape 10"/>
            <p:cNvSpPr/>
            <p:nvPr/>
          </p:nvSpPr>
          <p:spPr>
            <a:xfrm>
              <a:off x="1415617" y="99688"/>
              <a:ext cx="203007" cy="332867"/>
            </a:xfrm>
            <a:custGeom>
              <a:avLst/>
              <a:gdLst/>
              <a:ahLst/>
              <a:cxnLst/>
              <a:rect l="0" t="0" r="0" b="0"/>
              <a:pathLst>
                <a:path w="203007" h="332867">
                  <a:moveTo>
                    <a:pt x="94742" y="0"/>
                  </a:moveTo>
                  <a:lnTo>
                    <a:pt x="108280" y="0"/>
                  </a:lnTo>
                  <a:cubicBezTo>
                    <a:pt x="147532" y="0"/>
                    <a:pt x="181191" y="19817"/>
                    <a:pt x="195568" y="51795"/>
                  </a:cubicBezTo>
                  <a:lnTo>
                    <a:pt x="203007" y="87530"/>
                  </a:lnTo>
                  <a:lnTo>
                    <a:pt x="203007" y="118174"/>
                  </a:lnTo>
                  <a:lnTo>
                    <a:pt x="120764" y="118174"/>
                  </a:lnTo>
                  <a:lnTo>
                    <a:pt x="120764" y="74079"/>
                  </a:lnTo>
                  <a:cubicBezTo>
                    <a:pt x="120764" y="64008"/>
                    <a:pt x="112674" y="55842"/>
                    <a:pt x="102667" y="55842"/>
                  </a:cubicBezTo>
                  <a:cubicBezTo>
                    <a:pt x="92633" y="55842"/>
                    <a:pt x="84544" y="64008"/>
                    <a:pt x="84544" y="74079"/>
                  </a:cubicBezTo>
                  <a:lnTo>
                    <a:pt x="84544" y="260287"/>
                  </a:lnTo>
                  <a:cubicBezTo>
                    <a:pt x="84544" y="270370"/>
                    <a:pt x="92633" y="278499"/>
                    <a:pt x="102667" y="278499"/>
                  </a:cubicBezTo>
                  <a:cubicBezTo>
                    <a:pt x="112674" y="278499"/>
                    <a:pt x="120764" y="270370"/>
                    <a:pt x="120764" y="260287"/>
                  </a:cubicBezTo>
                  <a:lnTo>
                    <a:pt x="120764" y="199416"/>
                  </a:lnTo>
                  <a:lnTo>
                    <a:pt x="203007" y="199416"/>
                  </a:lnTo>
                  <a:lnTo>
                    <a:pt x="203007" y="247547"/>
                  </a:lnTo>
                  <a:lnTo>
                    <a:pt x="195568" y="282954"/>
                  </a:lnTo>
                  <a:cubicBezTo>
                    <a:pt x="181191" y="314315"/>
                    <a:pt x="147532" y="332867"/>
                    <a:pt x="108280" y="332867"/>
                  </a:cubicBezTo>
                  <a:lnTo>
                    <a:pt x="94742" y="332867"/>
                  </a:lnTo>
                  <a:cubicBezTo>
                    <a:pt x="42418" y="332867"/>
                    <a:pt x="0" y="299886"/>
                    <a:pt x="0" y="247536"/>
                  </a:cubicBezTo>
                  <a:lnTo>
                    <a:pt x="0" y="87541"/>
                  </a:lnTo>
                  <a:cubicBezTo>
                    <a:pt x="0" y="35230"/>
                    <a:pt x="42418" y="0"/>
                    <a:pt x="947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Shape 21611"/>
            <p:cNvSpPr/>
            <p:nvPr/>
          </p:nvSpPr>
          <p:spPr>
            <a:xfrm>
              <a:off x="1304489" y="0"/>
              <a:ext cx="79363" cy="72492"/>
            </a:xfrm>
            <a:custGeom>
              <a:avLst/>
              <a:gdLst/>
              <a:ahLst/>
              <a:cxnLst/>
              <a:rect l="0" t="0" r="0" b="0"/>
              <a:pathLst>
                <a:path w="79363" h="72492">
                  <a:moveTo>
                    <a:pt x="0" y="0"/>
                  </a:moveTo>
                  <a:lnTo>
                    <a:pt x="79363" y="0"/>
                  </a:lnTo>
                  <a:lnTo>
                    <a:pt x="79363" y="72492"/>
                  </a:lnTo>
                  <a:lnTo>
                    <a:pt x="0" y="724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Shape 12"/>
            <p:cNvSpPr/>
            <p:nvPr/>
          </p:nvSpPr>
          <p:spPr>
            <a:xfrm>
              <a:off x="185996" y="99755"/>
              <a:ext cx="102635" cy="332854"/>
            </a:xfrm>
            <a:custGeom>
              <a:avLst/>
              <a:gdLst/>
              <a:ahLst/>
              <a:cxnLst/>
              <a:rect l="0" t="0" r="0" b="0"/>
              <a:pathLst>
                <a:path w="102635" h="332854">
                  <a:moveTo>
                    <a:pt x="94729" y="0"/>
                  </a:moveTo>
                  <a:lnTo>
                    <a:pt x="102635" y="0"/>
                  </a:lnTo>
                  <a:lnTo>
                    <a:pt x="102635" y="55875"/>
                  </a:lnTo>
                  <a:lnTo>
                    <a:pt x="89840" y="61193"/>
                  </a:lnTo>
                  <a:cubicBezTo>
                    <a:pt x="86560" y="64488"/>
                    <a:pt x="84531" y="69044"/>
                    <a:pt x="84531" y="74092"/>
                  </a:cubicBezTo>
                  <a:lnTo>
                    <a:pt x="84531" y="260299"/>
                  </a:lnTo>
                  <a:cubicBezTo>
                    <a:pt x="84531" y="265328"/>
                    <a:pt x="86560" y="269881"/>
                    <a:pt x="89840" y="273177"/>
                  </a:cubicBezTo>
                  <a:lnTo>
                    <a:pt x="102635" y="278503"/>
                  </a:lnTo>
                  <a:lnTo>
                    <a:pt x="102635" y="332854"/>
                  </a:lnTo>
                  <a:lnTo>
                    <a:pt x="94729" y="332854"/>
                  </a:lnTo>
                  <a:cubicBezTo>
                    <a:pt x="42406" y="332854"/>
                    <a:pt x="0" y="299885"/>
                    <a:pt x="0" y="247561"/>
                  </a:cubicBezTo>
                  <a:lnTo>
                    <a:pt x="0" y="87579"/>
                  </a:lnTo>
                  <a:cubicBezTo>
                    <a:pt x="0" y="35255"/>
                    <a:pt x="42406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Shape 13"/>
            <p:cNvSpPr/>
            <p:nvPr/>
          </p:nvSpPr>
          <p:spPr>
            <a:xfrm>
              <a:off x="288631" y="99755"/>
              <a:ext cx="100400" cy="332854"/>
            </a:xfrm>
            <a:custGeom>
              <a:avLst/>
              <a:gdLst/>
              <a:ahLst/>
              <a:cxnLst/>
              <a:rect l="0" t="0" r="0" b="0"/>
              <a:pathLst>
                <a:path w="100400" h="332854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400" y="35255"/>
                    <a:pt x="100400" y="87579"/>
                  </a:cubicBezTo>
                  <a:lnTo>
                    <a:pt x="100400" y="247561"/>
                  </a:lnTo>
                  <a:cubicBezTo>
                    <a:pt x="100400" y="299885"/>
                    <a:pt x="57969" y="332854"/>
                    <a:pt x="5645" y="332854"/>
                  </a:cubicBezTo>
                  <a:lnTo>
                    <a:pt x="0" y="332854"/>
                  </a:lnTo>
                  <a:lnTo>
                    <a:pt x="0" y="278503"/>
                  </a:lnTo>
                  <a:lnTo>
                    <a:pt x="19" y="278511"/>
                  </a:lnTo>
                  <a:cubicBezTo>
                    <a:pt x="10014" y="278511"/>
                    <a:pt x="18104" y="270358"/>
                    <a:pt x="18104" y="260299"/>
                  </a:cubicBezTo>
                  <a:lnTo>
                    <a:pt x="18104" y="74092"/>
                  </a:lnTo>
                  <a:cubicBezTo>
                    <a:pt x="18104" y="63995"/>
                    <a:pt x="10014" y="55867"/>
                    <a:pt x="19" y="55867"/>
                  </a:cubicBezTo>
                  <a:lnTo>
                    <a:pt x="0" y="5587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Shape 14"/>
            <p:cNvSpPr/>
            <p:nvPr/>
          </p:nvSpPr>
          <p:spPr>
            <a:xfrm>
              <a:off x="838880" y="99704"/>
              <a:ext cx="102635" cy="332829"/>
            </a:xfrm>
            <a:custGeom>
              <a:avLst/>
              <a:gdLst/>
              <a:ahLst/>
              <a:cxnLst/>
              <a:rect l="0" t="0" r="0" b="0"/>
              <a:pathLst>
                <a:path w="102635" h="332829">
                  <a:moveTo>
                    <a:pt x="94729" y="0"/>
                  </a:moveTo>
                  <a:lnTo>
                    <a:pt x="102635" y="0"/>
                  </a:lnTo>
                  <a:lnTo>
                    <a:pt x="102635" y="55825"/>
                  </a:lnTo>
                  <a:lnTo>
                    <a:pt x="89834" y="61154"/>
                  </a:lnTo>
                  <a:cubicBezTo>
                    <a:pt x="86551" y="64453"/>
                    <a:pt x="84519" y="69011"/>
                    <a:pt x="84519" y="74054"/>
                  </a:cubicBezTo>
                  <a:lnTo>
                    <a:pt x="84519" y="260274"/>
                  </a:lnTo>
                  <a:cubicBezTo>
                    <a:pt x="84519" y="265309"/>
                    <a:pt x="86551" y="269866"/>
                    <a:pt x="89834" y="273163"/>
                  </a:cubicBezTo>
                  <a:lnTo>
                    <a:pt x="102635" y="278491"/>
                  </a:lnTo>
                  <a:lnTo>
                    <a:pt x="102635" y="332829"/>
                  </a:lnTo>
                  <a:lnTo>
                    <a:pt x="94729" y="332829"/>
                  </a:lnTo>
                  <a:cubicBezTo>
                    <a:pt x="42431" y="332829"/>
                    <a:pt x="0" y="299898"/>
                    <a:pt x="0" y="247523"/>
                  </a:cubicBezTo>
                  <a:lnTo>
                    <a:pt x="0" y="87529"/>
                  </a:lnTo>
                  <a:cubicBezTo>
                    <a:pt x="0" y="35217"/>
                    <a:pt x="42431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Shape 15"/>
            <p:cNvSpPr/>
            <p:nvPr/>
          </p:nvSpPr>
          <p:spPr>
            <a:xfrm>
              <a:off x="941515" y="99704"/>
              <a:ext cx="100374" cy="332829"/>
            </a:xfrm>
            <a:custGeom>
              <a:avLst/>
              <a:gdLst/>
              <a:ahLst/>
              <a:cxnLst/>
              <a:rect l="0" t="0" r="0" b="0"/>
              <a:pathLst>
                <a:path w="100374" h="332829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374" y="35217"/>
                    <a:pt x="100374" y="87529"/>
                  </a:cubicBezTo>
                  <a:lnTo>
                    <a:pt x="100374" y="247523"/>
                  </a:lnTo>
                  <a:cubicBezTo>
                    <a:pt x="100374" y="299898"/>
                    <a:pt x="57969" y="332829"/>
                    <a:pt x="5645" y="332829"/>
                  </a:cubicBezTo>
                  <a:lnTo>
                    <a:pt x="0" y="332829"/>
                  </a:lnTo>
                  <a:lnTo>
                    <a:pt x="0" y="278491"/>
                  </a:lnTo>
                  <a:lnTo>
                    <a:pt x="19" y="278499"/>
                  </a:lnTo>
                  <a:cubicBezTo>
                    <a:pt x="10001" y="278499"/>
                    <a:pt x="18117" y="270345"/>
                    <a:pt x="18117" y="260274"/>
                  </a:cubicBezTo>
                  <a:lnTo>
                    <a:pt x="18117" y="74054"/>
                  </a:lnTo>
                  <a:cubicBezTo>
                    <a:pt x="18117" y="63970"/>
                    <a:pt x="10001" y="55817"/>
                    <a:pt x="19" y="55817"/>
                  </a:cubicBezTo>
                  <a:lnTo>
                    <a:pt x="0" y="5582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90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8264" y="1484784"/>
            <a:ext cx="7772400" cy="4608512"/>
          </a:xfrm>
        </p:spPr>
        <p:txBody>
          <a:bodyPr/>
          <a:lstStyle>
            <a:lvl1pPr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A30A53A-C358-464F-8B5A-BFEB8FE3029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8" name="Picture 3699"/>
          <p:cNvPicPr/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944"/>
            <a:ext cx="9143999" cy="1100808"/>
          </a:xfrm>
          <a:prstGeom prst="rect">
            <a:avLst/>
          </a:prstGeom>
        </p:spPr>
      </p:pic>
      <p:sp>
        <p:nvSpPr>
          <p:cNvPr id="9" name="Shape 7"/>
          <p:cNvSpPr/>
          <p:nvPr/>
        </p:nvSpPr>
        <p:spPr>
          <a:xfrm>
            <a:off x="0" y="1"/>
            <a:ext cx="9144000" cy="298278"/>
          </a:xfrm>
          <a:custGeom>
            <a:avLst/>
            <a:gdLst/>
            <a:ahLst/>
            <a:cxnLst/>
            <a:rect l="0" t="0" r="0" b="0"/>
            <a:pathLst>
              <a:path w="7559993" h="538805">
                <a:moveTo>
                  <a:pt x="0" y="0"/>
                </a:moveTo>
                <a:lnTo>
                  <a:pt x="7559993" y="0"/>
                </a:lnTo>
                <a:lnTo>
                  <a:pt x="7559993" y="293483"/>
                </a:lnTo>
                <a:lnTo>
                  <a:pt x="7265241" y="336295"/>
                </a:lnTo>
                <a:cubicBezTo>
                  <a:pt x="6304924" y="465063"/>
                  <a:pt x="5204146" y="538805"/>
                  <a:pt x="4031600" y="538805"/>
                </a:cubicBezTo>
                <a:cubicBezTo>
                  <a:pt x="2722663" y="538805"/>
                  <a:pt x="1277134" y="441003"/>
                  <a:pt x="204960" y="281134"/>
                </a:cubicBezTo>
                <a:lnTo>
                  <a:pt x="0" y="249024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E4322B"/>
          </a:fillRef>
          <a:effectRef idx="0">
            <a:scrgbClr r="0" g="0" b="0"/>
          </a:effectRef>
          <a:fontRef idx="none"/>
        </p:style>
        <p:txBody>
          <a:bodyPr wrap="none">
            <a:noAutofit/>
          </a:bodyPr>
          <a:lstStyle/>
          <a:p>
            <a:pPr eaLnBrk="1" hangingPunct="1"/>
            <a:endParaRPr kumimoji="1" lang="zh-TW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20298"/>
          <p:cNvGrpSpPr/>
          <p:nvPr/>
        </p:nvGrpSpPr>
        <p:grpSpPr>
          <a:xfrm>
            <a:off x="7668344" y="372568"/>
            <a:ext cx="1368152" cy="365481"/>
            <a:chOff x="329" y="0"/>
            <a:chExt cx="1618295" cy="432609"/>
          </a:xfrm>
        </p:grpSpPr>
        <p:sp>
          <p:nvSpPr>
            <p:cNvPr id="11" name="Shape 21610"/>
            <p:cNvSpPr/>
            <p:nvPr/>
          </p:nvSpPr>
          <p:spPr>
            <a:xfrm>
              <a:off x="1304489" y="109589"/>
              <a:ext cx="79997" cy="312445"/>
            </a:xfrm>
            <a:custGeom>
              <a:avLst/>
              <a:gdLst/>
              <a:ahLst/>
              <a:cxnLst/>
              <a:rect l="0" t="0" r="0" b="0"/>
              <a:pathLst>
                <a:path w="79997" h="312445">
                  <a:moveTo>
                    <a:pt x="0" y="0"/>
                  </a:moveTo>
                  <a:lnTo>
                    <a:pt x="79997" y="0"/>
                  </a:lnTo>
                  <a:lnTo>
                    <a:pt x="79997" y="312445"/>
                  </a:lnTo>
                  <a:lnTo>
                    <a:pt x="0" y="31244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Shape 7"/>
            <p:cNvSpPr/>
            <p:nvPr/>
          </p:nvSpPr>
          <p:spPr>
            <a:xfrm>
              <a:off x="329" y="109586"/>
              <a:ext cx="162293" cy="312445"/>
            </a:xfrm>
            <a:custGeom>
              <a:avLst/>
              <a:gdLst/>
              <a:ahLst/>
              <a:cxnLst/>
              <a:rect l="0" t="0" r="0" b="0"/>
              <a:pathLst>
                <a:path w="162293" h="312445">
                  <a:moveTo>
                    <a:pt x="0" y="0"/>
                  </a:moveTo>
                  <a:lnTo>
                    <a:pt x="84518" y="0"/>
                  </a:lnTo>
                  <a:lnTo>
                    <a:pt x="84518" y="31686"/>
                  </a:lnTo>
                  <a:cubicBezTo>
                    <a:pt x="91859" y="23926"/>
                    <a:pt x="96647" y="20015"/>
                    <a:pt x="105677" y="14339"/>
                  </a:cubicBezTo>
                  <a:cubicBezTo>
                    <a:pt x="118059" y="6503"/>
                    <a:pt x="126136" y="3442"/>
                    <a:pt x="140411" y="0"/>
                  </a:cubicBezTo>
                  <a:lnTo>
                    <a:pt x="162293" y="0"/>
                  </a:lnTo>
                  <a:lnTo>
                    <a:pt x="162293" y="86779"/>
                  </a:lnTo>
                  <a:lnTo>
                    <a:pt x="105677" y="86779"/>
                  </a:lnTo>
                  <a:cubicBezTo>
                    <a:pt x="99238" y="86334"/>
                    <a:pt x="94945" y="88824"/>
                    <a:pt x="90602" y="93549"/>
                  </a:cubicBezTo>
                  <a:cubicBezTo>
                    <a:pt x="86741" y="97777"/>
                    <a:pt x="85280" y="101473"/>
                    <a:pt x="85280" y="107162"/>
                  </a:cubicBezTo>
                  <a:lnTo>
                    <a:pt x="85280" y="312445"/>
                  </a:lnTo>
                  <a:lnTo>
                    <a:pt x="0" y="3124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Shape 8"/>
            <p:cNvSpPr/>
            <p:nvPr/>
          </p:nvSpPr>
          <p:spPr>
            <a:xfrm>
              <a:off x="401093" y="20292"/>
              <a:ext cx="414401" cy="401752"/>
            </a:xfrm>
            <a:custGeom>
              <a:avLst/>
              <a:gdLst/>
              <a:ahLst/>
              <a:cxnLst/>
              <a:rect l="0" t="0" r="0" b="0"/>
              <a:pathLst>
                <a:path w="414401" h="401752">
                  <a:moveTo>
                    <a:pt x="121221" y="0"/>
                  </a:moveTo>
                  <a:lnTo>
                    <a:pt x="201206" y="0"/>
                  </a:lnTo>
                  <a:lnTo>
                    <a:pt x="201206" y="89192"/>
                  </a:lnTo>
                  <a:lnTo>
                    <a:pt x="336652" y="89192"/>
                  </a:lnTo>
                  <a:lnTo>
                    <a:pt x="336652" y="120917"/>
                  </a:lnTo>
                  <a:cubicBezTo>
                    <a:pt x="343929" y="113106"/>
                    <a:pt x="348767" y="109258"/>
                    <a:pt x="357784" y="103569"/>
                  </a:cubicBezTo>
                  <a:cubicBezTo>
                    <a:pt x="370154" y="95721"/>
                    <a:pt x="378257" y="92659"/>
                    <a:pt x="392506" y="89192"/>
                  </a:cubicBezTo>
                  <a:lnTo>
                    <a:pt x="414401" y="89192"/>
                  </a:lnTo>
                  <a:lnTo>
                    <a:pt x="414401" y="176023"/>
                  </a:lnTo>
                  <a:lnTo>
                    <a:pt x="357784" y="176023"/>
                  </a:lnTo>
                  <a:cubicBezTo>
                    <a:pt x="351333" y="175591"/>
                    <a:pt x="347040" y="178054"/>
                    <a:pt x="342671" y="182791"/>
                  </a:cubicBezTo>
                  <a:cubicBezTo>
                    <a:pt x="338849" y="187008"/>
                    <a:pt x="337401" y="190716"/>
                    <a:pt x="337401" y="196380"/>
                  </a:cubicBezTo>
                  <a:lnTo>
                    <a:pt x="337401" y="401689"/>
                  </a:lnTo>
                  <a:lnTo>
                    <a:pt x="252120" y="401689"/>
                  </a:lnTo>
                  <a:lnTo>
                    <a:pt x="252298" y="150788"/>
                  </a:lnTo>
                  <a:lnTo>
                    <a:pt x="205511" y="150788"/>
                  </a:lnTo>
                  <a:lnTo>
                    <a:pt x="205511" y="330518"/>
                  </a:lnTo>
                  <a:cubicBezTo>
                    <a:pt x="206083" y="332575"/>
                    <a:pt x="206426" y="333959"/>
                    <a:pt x="208000" y="335420"/>
                  </a:cubicBezTo>
                  <a:cubicBezTo>
                    <a:pt x="211201" y="338443"/>
                    <a:pt x="214833" y="339192"/>
                    <a:pt x="219062" y="337884"/>
                  </a:cubicBezTo>
                  <a:lnTo>
                    <a:pt x="219062" y="401752"/>
                  </a:lnTo>
                  <a:lnTo>
                    <a:pt x="160604" y="401752"/>
                  </a:lnTo>
                  <a:cubicBezTo>
                    <a:pt x="148514" y="401206"/>
                    <a:pt x="140729" y="397650"/>
                    <a:pt x="132296" y="388976"/>
                  </a:cubicBezTo>
                  <a:cubicBezTo>
                    <a:pt x="123812" y="380238"/>
                    <a:pt x="120714" y="372199"/>
                    <a:pt x="120612" y="360045"/>
                  </a:cubicBezTo>
                  <a:lnTo>
                    <a:pt x="120612" y="150788"/>
                  </a:lnTo>
                  <a:lnTo>
                    <a:pt x="0" y="150788"/>
                  </a:lnTo>
                  <a:lnTo>
                    <a:pt x="0" y="89281"/>
                  </a:lnTo>
                  <a:lnTo>
                    <a:pt x="121221" y="89281"/>
                  </a:lnTo>
                  <a:lnTo>
                    <a:pt x="1212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Shape 9"/>
            <p:cNvSpPr/>
            <p:nvPr/>
          </p:nvSpPr>
          <p:spPr>
            <a:xfrm>
              <a:off x="1072483" y="104595"/>
              <a:ext cx="201219" cy="317436"/>
            </a:xfrm>
            <a:custGeom>
              <a:avLst/>
              <a:gdLst/>
              <a:ahLst/>
              <a:cxnLst/>
              <a:rect l="0" t="0" r="0" b="0"/>
              <a:pathLst>
                <a:path w="201219" h="317436">
                  <a:moveTo>
                    <a:pt x="137871" y="0"/>
                  </a:moveTo>
                  <a:cubicBezTo>
                    <a:pt x="179083" y="0"/>
                    <a:pt x="201219" y="20333"/>
                    <a:pt x="201219" y="58483"/>
                  </a:cubicBezTo>
                  <a:lnTo>
                    <a:pt x="201219" y="317436"/>
                  </a:lnTo>
                  <a:lnTo>
                    <a:pt x="118161" y="317436"/>
                  </a:lnTo>
                  <a:lnTo>
                    <a:pt x="118161" y="84937"/>
                  </a:lnTo>
                  <a:cubicBezTo>
                    <a:pt x="117704" y="74752"/>
                    <a:pt x="109245" y="67272"/>
                    <a:pt x="99060" y="67120"/>
                  </a:cubicBezTo>
                  <a:cubicBezTo>
                    <a:pt x="88392" y="66967"/>
                    <a:pt x="79934" y="76098"/>
                    <a:pt x="79972" y="86792"/>
                  </a:cubicBezTo>
                  <a:lnTo>
                    <a:pt x="79972" y="317436"/>
                  </a:lnTo>
                  <a:lnTo>
                    <a:pt x="0" y="317436"/>
                  </a:lnTo>
                  <a:lnTo>
                    <a:pt x="0" y="4991"/>
                  </a:lnTo>
                  <a:lnTo>
                    <a:pt x="79972" y="4991"/>
                  </a:lnTo>
                  <a:lnTo>
                    <a:pt x="79972" y="25235"/>
                  </a:lnTo>
                  <a:cubicBezTo>
                    <a:pt x="95479" y="6121"/>
                    <a:pt x="117513" y="0"/>
                    <a:pt x="13787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Shape 10"/>
            <p:cNvSpPr/>
            <p:nvPr/>
          </p:nvSpPr>
          <p:spPr>
            <a:xfrm>
              <a:off x="1415617" y="99688"/>
              <a:ext cx="203007" cy="332867"/>
            </a:xfrm>
            <a:custGeom>
              <a:avLst/>
              <a:gdLst/>
              <a:ahLst/>
              <a:cxnLst/>
              <a:rect l="0" t="0" r="0" b="0"/>
              <a:pathLst>
                <a:path w="203007" h="332867">
                  <a:moveTo>
                    <a:pt x="94742" y="0"/>
                  </a:moveTo>
                  <a:lnTo>
                    <a:pt x="108280" y="0"/>
                  </a:lnTo>
                  <a:cubicBezTo>
                    <a:pt x="147532" y="0"/>
                    <a:pt x="181191" y="19817"/>
                    <a:pt x="195568" y="51795"/>
                  </a:cubicBezTo>
                  <a:lnTo>
                    <a:pt x="203007" y="87530"/>
                  </a:lnTo>
                  <a:lnTo>
                    <a:pt x="203007" y="118174"/>
                  </a:lnTo>
                  <a:lnTo>
                    <a:pt x="120764" y="118174"/>
                  </a:lnTo>
                  <a:lnTo>
                    <a:pt x="120764" y="74079"/>
                  </a:lnTo>
                  <a:cubicBezTo>
                    <a:pt x="120764" y="64008"/>
                    <a:pt x="112674" y="55842"/>
                    <a:pt x="102667" y="55842"/>
                  </a:cubicBezTo>
                  <a:cubicBezTo>
                    <a:pt x="92633" y="55842"/>
                    <a:pt x="84544" y="64008"/>
                    <a:pt x="84544" y="74079"/>
                  </a:cubicBezTo>
                  <a:lnTo>
                    <a:pt x="84544" y="260287"/>
                  </a:lnTo>
                  <a:cubicBezTo>
                    <a:pt x="84544" y="270370"/>
                    <a:pt x="92633" y="278499"/>
                    <a:pt x="102667" y="278499"/>
                  </a:cubicBezTo>
                  <a:cubicBezTo>
                    <a:pt x="112674" y="278499"/>
                    <a:pt x="120764" y="270370"/>
                    <a:pt x="120764" y="260287"/>
                  </a:cubicBezTo>
                  <a:lnTo>
                    <a:pt x="120764" y="199416"/>
                  </a:lnTo>
                  <a:lnTo>
                    <a:pt x="203007" y="199416"/>
                  </a:lnTo>
                  <a:lnTo>
                    <a:pt x="203007" y="247547"/>
                  </a:lnTo>
                  <a:lnTo>
                    <a:pt x="195568" y="282954"/>
                  </a:lnTo>
                  <a:cubicBezTo>
                    <a:pt x="181191" y="314315"/>
                    <a:pt x="147532" y="332867"/>
                    <a:pt x="108280" y="332867"/>
                  </a:cubicBezTo>
                  <a:lnTo>
                    <a:pt x="94742" y="332867"/>
                  </a:lnTo>
                  <a:cubicBezTo>
                    <a:pt x="42418" y="332867"/>
                    <a:pt x="0" y="299886"/>
                    <a:pt x="0" y="247536"/>
                  </a:cubicBezTo>
                  <a:lnTo>
                    <a:pt x="0" y="87541"/>
                  </a:lnTo>
                  <a:cubicBezTo>
                    <a:pt x="0" y="35230"/>
                    <a:pt x="42418" y="0"/>
                    <a:pt x="947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Shape 21611"/>
            <p:cNvSpPr/>
            <p:nvPr/>
          </p:nvSpPr>
          <p:spPr>
            <a:xfrm>
              <a:off x="1304489" y="0"/>
              <a:ext cx="79363" cy="72492"/>
            </a:xfrm>
            <a:custGeom>
              <a:avLst/>
              <a:gdLst/>
              <a:ahLst/>
              <a:cxnLst/>
              <a:rect l="0" t="0" r="0" b="0"/>
              <a:pathLst>
                <a:path w="79363" h="72492">
                  <a:moveTo>
                    <a:pt x="0" y="0"/>
                  </a:moveTo>
                  <a:lnTo>
                    <a:pt x="79363" y="0"/>
                  </a:lnTo>
                  <a:lnTo>
                    <a:pt x="79363" y="72492"/>
                  </a:lnTo>
                  <a:lnTo>
                    <a:pt x="0" y="724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Shape 12"/>
            <p:cNvSpPr/>
            <p:nvPr/>
          </p:nvSpPr>
          <p:spPr>
            <a:xfrm>
              <a:off x="185996" y="99755"/>
              <a:ext cx="102635" cy="332854"/>
            </a:xfrm>
            <a:custGeom>
              <a:avLst/>
              <a:gdLst/>
              <a:ahLst/>
              <a:cxnLst/>
              <a:rect l="0" t="0" r="0" b="0"/>
              <a:pathLst>
                <a:path w="102635" h="332854">
                  <a:moveTo>
                    <a:pt x="94729" y="0"/>
                  </a:moveTo>
                  <a:lnTo>
                    <a:pt x="102635" y="0"/>
                  </a:lnTo>
                  <a:lnTo>
                    <a:pt x="102635" y="55875"/>
                  </a:lnTo>
                  <a:lnTo>
                    <a:pt x="89840" y="61193"/>
                  </a:lnTo>
                  <a:cubicBezTo>
                    <a:pt x="86560" y="64488"/>
                    <a:pt x="84531" y="69044"/>
                    <a:pt x="84531" y="74092"/>
                  </a:cubicBezTo>
                  <a:lnTo>
                    <a:pt x="84531" y="260299"/>
                  </a:lnTo>
                  <a:cubicBezTo>
                    <a:pt x="84531" y="265328"/>
                    <a:pt x="86560" y="269881"/>
                    <a:pt x="89840" y="273177"/>
                  </a:cubicBezTo>
                  <a:lnTo>
                    <a:pt x="102635" y="278503"/>
                  </a:lnTo>
                  <a:lnTo>
                    <a:pt x="102635" y="332854"/>
                  </a:lnTo>
                  <a:lnTo>
                    <a:pt x="94729" y="332854"/>
                  </a:lnTo>
                  <a:cubicBezTo>
                    <a:pt x="42406" y="332854"/>
                    <a:pt x="0" y="299885"/>
                    <a:pt x="0" y="247561"/>
                  </a:cubicBezTo>
                  <a:lnTo>
                    <a:pt x="0" y="87579"/>
                  </a:lnTo>
                  <a:cubicBezTo>
                    <a:pt x="0" y="35255"/>
                    <a:pt x="42406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Shape 13"/>
            <p:cNvSpPr/>
            <p:nvPr/>
          </p:nvSpPr>
          <p:spPr>
            <a:xfrm>
              <a:off x="288631" y="99755"/>
              <a:ext cx="100400" cy="332854"/>
            </a:xfrm>
            <a:custGeom>
              <a:avLst/>
              <a:gdLst/>
              <a:ahLst/>
              <a:cxnLst/>
              <a:rect l="0" t="0" r="0" b="0"/>
              <a:pathLst>
                <a:path w="100400" h="332854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400" y="35255"/>
                    <a:pt x="100400" y="87579"/>
                  </a:cubicBezTo>
                  <a:lnTo>
                    <a:pt x="100400" y="247561"/>
                  </a:lnTo>
                  <a:cubicBezTo>
                    <a:pt x="100400" y="299885"/>
                    <a:pt x="57969" y="332854"/>
                    <a:pt x="5645" y="332854"/>
                  </a:cubicBezTo>
                  <a:lnTo>
                    <a:pt x="0" y="332854"/>
                  </a:lnTo>
                  <a:lnTo>
                    <a:pt x="0" y="278503"/>
                  </a:lnTo>
                  <a:lnTo>
                    <a:pt x="19" y="278511"/>
                  </a:lnTo>
                  <a:cubicBezTo>
                    <a:pt x="10014" y="278511"/>
                    <a:pt x="18104" y="270358"/>
                    <a:pt x="18104" y="260299"/>
                  </a:cubicBezTo>
                  <a:lnTo>
                    <a:pt x="18104" y="74092"/>
                  </a:lnTo>
                  <a:cubicBezTo>
                    <a:pt x="18104" y="63995"/>
                    <a:pt x="10014" y="55867"/>
                    <a:pt x="19" y="55867"/>
                  </a:cubicBezTo>
                  <a:lnTo>
                    <a:pt x="0" y="5587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Shape 14"/>
            <p:cNvSpPr/>
            <p:nvPr/>
          </p:nvSpPr>
          <p:spPr>
            <a:xfrm>
              <a:off x="838880" y="99704"/>
              <a:ext cx="102635" cy="332829"/>
            </a:xfrm>
            <a:custGeom>
              <a:avLst/>
              <a:gdLst/>
              <a:ahLst/>
              <a:cxnLst/>
              <a:rect l="0" t="0" r="0" b="0"/>
              <a:pathLst>
                <a:path w="102635" h="332829">
                  <a:moveTo>
                    <a:pt x="94729" y="0"/>
                  </a:moveTo>
                  <a:lnTo>
                    <a:pt x="102635" y="0"/>
                  </a:lnTo>
                  <a:lnTo>
                    <a:pt x="102635" y="55825"/>
                  </a:lnTo>
                  <a:lnTo>
                    <a:pt x="89834" y="61154"/>
                  </a:lnTo>
                  <a:cubicBezTo>
                    <a:pt x="86551" y="64453"/>
                    <a:pt x="84519" y="69011"/>
                    <a:pt x="84519" y="74054"/>
                  </a:cubicBezTo>
                  <a:lnTo>
                    <a:pt x="84519" y="260274"/>
                  </a:lnTo>
                  <a:cubicBezTo>
                    <a:pt x="84519" y="265309"/>
                    <a:pt x="86551" y="269866"/>
                    <a:pt x="89834" y="273163"/>
                  </a:cubicBezTo>
                  <a:lnTo>
                    <a:pt x="102635" y="278491"/>
                  </a:lnTo>
                  <a:lnTo>
                    <a:pt x="102635" y="332829"/>
                  </a:lnTo>
                  <a:lnTo>
                    <a:pt x="94729" y="332829"/>
                  </a:lnTo>
                  <a:cubicBezTo>
                    <a:pt x="42431" y="332829"/>
                    <a:pt x="0" y="299898"/>
                    <a:pt x="0" y="247523"/>
                  </a:cubicBezTo>
                  <a:lnTo>
                    <a:pt x="0" y="87529"/>
                  </a:lnTo>
                  <a:cubicBezTo>
                    <a:pt x="0" y="35217"/>
                    <a:pt x="42431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Shape 15"/>
            <p:cNvSpPr/>
            <p:nvPr/>
          </p:nvSpPr>
          <p:spPr>
            <a:xfrm>
              <a:off x="941515" y="99704"/>
              <a:ext cx="100374" cy="332829"/>
            </a:xfrm>
            <a:custGeom>
              <a:avLst/>
              <a:gdLst/>
              <a:ahLst/>
              <a:cxnLst/>
              <a:rect l="0" t="0" r="0" b="0"/>
              <a:pathLst>
                <a:path w="100374" h="332829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374" y="35217"/>
                    <a:pt x="100374" y="87529"/>
                  </a:cubicBezTo>
                  <a:lnTo>
                    <a:pt x="100374" y="247523"/>
                  </a:lnTo>
                  <a:cubicBezTo>
                    <a:pt x="100374" y="299898"/>
                    <a:pt x="57969" y="332829"/>
                    <a:pt x="5645" y="332829"/>
                  </a:cubicBezTo>
                  <a:lnTo>
                    <a:pt x="0" y="332829"/>
                  </a:lnTo>
                  <a:lnTo>
                    <a:pt x="0" y="278491"/>
                  </a:lnTo>
                  <a:lnTo>
                    <a:pt x="19" y="278499"/>
                  </a:lnTo>
                  <a:cubicBezTo>
                    <a:pt x="10001" y="278499"/>
                    <a:pt x="18117" y="270345"/>
                    <a:pt x="18117" y="260274"/>
                  </a:cubicBezTo>
                  <a:lnTo>
                    <a:pt x="18117" y="74054"/>
                  </a:lnTo>
                  <a:cubicBezTo>
                    <a:pt x="18117" y="63970"/>
                    <a:pt x="10001" y="55817"/>
                    <a:pt x="19" y="55817"/>
                  </a:cubicBezTo>
                  <a:lnTo>
                    <a:pt x="0" y="5582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 userDrawn="1">
            <p:ph type="title" hasCustomPrompt="1"/>
          </p:nvPr>
        </p:nvSpPr>
        <p:spPr>
          <a:xfrm>
            <a:off x="1763687" y="410434"/>
            <a:ext cx="5681309" cy="471827"/>
          </a:xfrm>
        </p:spPr>
        <p:txBody>
          <a:bodyPr/>
          <a:lstStyle>
            <a:lvl1pPr>
              <a:defRPr sz="3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191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08AC-4DDD-4C6B-82F4-12612CE792B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22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8349B-038D-4903-AFCD-A930A77B7D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30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4031-CD8C-44E9-8EB3-AFA776F7D90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1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8823-55F5-4555-A236-CBD037FB1E4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80A52-4879-4D1D-8B91-46D00DB69D4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02690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934A-E198-40A1-BAD4-51BA3C87A73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0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955C-4655-4C8A-B50C-B95299A820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06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6146-5EE7-49AA-8DB3-C4D238823DF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-23587" y="-24690"/>
            <a:ext cx="9191174" cy="1116181"/>
            <a:chOff x="-42243" y="-2342"/>
            <a:chExt cx="12254898" cy="1488241"/>
          </a:xfrm>
        </p:grpSpPr>
        <p:pic>
          <p:nvPicPr>
            <p:cNvPr id="8" name="Picture 3699"/>
            <p:cNvPicPr/>
            <p:nvPr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7164" y="-2342"/>
              <a:ext cx="12229163" cy="1488241"/>
            </a:xfrm>
            <a:prstGeom prst="rect">
              <a:avLst/>
            </a:prstGeom>
          </p:spPr>
        </p:pic>
        <p:sp>
          <p:nvSpPr>
            <p:cNvPr id="9" name="Shape 7"/>
            <p:cNvSpPr/>
            <p:nvPr/>
          </p:nvSpPr>
          <p:spPr>
            <a:xfrm>
              <a:off x="-42243" y="-2341"/>
              <a:ext cx="12254898" cy="397704"/>
            </a:xfrm>
            <a:custGeom>
              <a:avLst/>
              <a:gdLst/>
              <a:ahLst/>
              <a:cxnLst/>
              <a:rect l="0" t="0" r="0" b="0"/>
              <a:pathLst>
                <a:path w="7559993" h="538805">
                  <a:moveTo>
                    <a:pt x="0" y="0"/>
                  </a:moveTo>
                  <a:lnTo>
                    <a:pt x="7559993" y="0"/>
                  </a:lnTo>
                  <a:lnTo>
                    <a:pt x="7559993" y="293483"/>
                  </a:lnTo>
                  <a:lnTo>
                    <a:pt x="7265241" y="336295"/>
                  </a:lnTo>
                  <a:cubicBezTo>
                    <a:pt x="6304924" y="465063"/>
                    <a:pt x="5204146" y="538805"/>
                    <a:pt x="4031600" y="538805"/>
                  </a:cubicBezTo>
                  <a:cubicBezTo>
                    <a:pt x="2722663" y="538805"/>
                    <a:pt x="1277134" y="441003"/>
                    <a:pt x="204960" y="281134"/>
                  </a:cubicBezTo>
                  <a:lnTo>
                    <a:pt x="0" y="24902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 wrap="none">
              <a:noAutofit/>
            </a:bodyPr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20298"/>
            <p:cNvGrpSpPr/>
            <p:nvPr/>
          </p:nvGrpSpPr>
          <p:grpSpPr>
            <a:xfrm>
              <a:off x="8933362" y="395363"/>
              <a:ext cx="2910186" cy="777411"/>
              <a:chOff x="329" y="0"/>
              <a:chExt cx="1618295" cy="432609"/>
            </a:xfrm>
          </p:grpSpPr>
          <p:sp>
            <p:nvSpPr>
              <p:cNvPr id="11" name="Shape 21610"/>
              <p:cNvSpPr/>
              <p:nvPr/>
            </p:nvSpPr>
            <p:spPr>
              <a:xfrm>
                <a:off x="1304489" y="109589"/>
                <a:ext cx="79997" cy="312445"/>
              </a:xfrm>
              <a:custGeom>
                <a:avLst/>
                <a:gdLst/>
                <a:ahLst/>
                <a:cxnLst/>
                <a:rect l="0" t="0" r="0" b="0"/>
                <a:pathLst>
                  <a:path w="79997" h="312445">
                    <a:moveTo>
                      <a:pt x="0" y="0"/>
                    </a:moveTo>
                    <a:lnTo>
                      <a:pt x="79997" y="0"/>
                    </a:lnTo>
                    <a:lnTo>
                      <a:pt x="79997" y="312445"/>
                    </a:lnTo>
                    <a:lnTo>
                      <a:pt x="0" y="312445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Shape 7"/>
              <p:cNvSpPr/>
              <p:nvPr/>
            </p:nvSpPr>
            <p:spPr>
              <a:xfrm>
                <a:off x="329" y="109586"/>
                <a:ext cx="162293" cy="312445"/>
              </a:xfrm>
              <a:custGeom>
                <a:avLst/>
                <a:gdLst/>
                <a:ahLst/>
                <a:cxnLst/>
                <a:rect l="0" t="0" r="0" b="0"/>
                <a:pathLst>
                  <a:path w="162293" h="312445">
                    <a:moveTo>
                      <a:pt x="0" y="0"/>
                    </a:moveTo>
                    <a:lnTo>
                      <a:pt x="84518" y="0"/>
                    </a:lnTo>
                    <a:lnTo>
                      <a:pt x="84518" y="31686"/>
                    </a:lnTo>
                    <a:cubicBezTo>
                      <a:pt x="91859" y="23926"/>
                      <a:pt x="96647" y="20015"/>
                      <a:pt x="105677" y="14339"/>
                    </a:cubicBezTo>
                    <a:cubicBezTo>
                      <a:pt x="118059" y="6503"/>
                      <a:pt x="126136" y="3442"/>
                      <a:pt x="140411" y="0"/>
                    </a:cubicBezTo>
                    <a:lnTo>
                      <a:pt x="162293" y="0"/>
                    </a:lnTo>
                    <a:lnTo>
                      <a:pt x="162293" y="86779"/>
                    </a:lnTo>
                    <a:lnTo>
                      <a:pt x="105677" y="86779"/>
                    </a:lnTo>
                    <a:cubicBezTo>
                      <a:pt x="99238" y="86334"/>
                      <a:pt x="94945" y="88824"/>
                      <a:pt x="90602" y="93549"/>
                    </a:cubicBezTo>
                    <a:cubicBezTo>
                      <a:pt x="86741" y="97777"/>
                      <a:pt x="85280" y="101473"/>
                      <a:pt x="85280" y="107162"/>
                    </a:cubicBezTo>
                    <a:lnTo>
                      <a:pt x="85280" y="312445"/>
                    </a:lnTo>
                    <a:lnTo>
                      <a:pt x="0" y="31244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Shape 8"/>
              <p:cNvSpPr/>
              <p:nvPr/>
            </p:nvSpPr>
            <p:spPr>
              <a:xfrm>
                <a:off x="401093" y="20292"/>
                <a:ext cx="414401" cy="401752"/>
              </a:xfrm>
              <a:custGeom>
                <a:avLst/>
                <a:gdLst/>
                <a:ahLst/>
                <a:cxnLst/>
                <a:rect l="0" t="0" r="0" b="0"/>
                <a:pathLst>
                  <a:path w="414401" h="401752">
                    <a:moveTo>
                      <a:pt x="121221" y="0"/>
                    </a:moveTo>
                    <a:lnTo>
                      <a:pt x="201206" y="0"/>
                    </a:lnTo>
                    <a:lnTo>
                      <a:pt x="201206" y="89192"/>
                    </a:lnTo>
                    <a:lnTo>
                      <a:pt x="336652" y="89192"/>
                    </a:lnTo>
                    <a:lnTo>
                      <a:pt x="336652" y="120917"/>
                    </a:lnTo>
                    <a:cubicBezTo>
                      <a:pt x="343929" y="113106"/>
                      <a:pt x="348767" y="109258"/>
                      <a:pt x="357784" y="103569"/>
                    </a:cubicBezTo>
                    <a:cubicBezTo>
                      <a:pt x="370154" y="95721"/>
                      <a:pt x="378257" y="92659"/>
                      <a:pt x="392506" y="89192"/>
                    </a:cubicBezTo>
                    <a:lnTo>
                      <a:pt x="414401" y="89192"/>
                    </a:lnTo>
                    <a:lnTo>
                      <a:pt x="414401" y="176023"/>
                    </a:lnTo>
                    <a:lnTo>
                      <a:pt x="357784" y="176023"/>
                    </a:lnTo>
                    <a:cubicBezTo>
                      <a:pt x="351333" y="175591"/>
                      <a:pt x="347040" y="178054"/>
                      <a:pt x="342671" y="182791"/>
                    </a:cubicBezTo>
                    <a:cubicBezTo>
                      <a:pt x="338849" y="187008"/>
                      <a:pt x="337401" y="190716"/>
                      <a:pt x="337401" y="196380"/>
                    </a:cubicBezTo>
                    <a:lnTo>
                      <a:pt x="337401" y="401689"/>
                    </a:lnTo>
                    <a:lnTo>
                      <a:pt x="252120" y="401689"/>
                    </a:lnTo>
                    <a:lnTo>
                      <a:pt x="252298" y="150788"/>
                    </a:lnTo>
                    <a:lnTo>
                      <a:pt x="205511" y="150788"/>
                    </a:lnTo>
                    <a:lnTo>
                      <a:pt x="205511" y="330518"/>
                    </a:lnTo>
                    <a:cubicBezTo>
                      <a:pt x="206083" y="332575"/>
                      <a:pt x="206426" y="333959"/>
                      <a:pt x="208000" y="335420"/>
                    </a:cubicBezTo>
                    <a:cubicBezTo>
                      <a:pt x="211201" y="338443"/>
                      <a:pt x="214833" y="339192"/>
                      <a:pt x="219062" y="337884"/>
                    </a:cubicBezTo>
                    <a:lnTo>
                      <a:pt x="219062" y="401752"/>
                    </a:lnTo>
                    <a:lnTo>
                      <a:pt x="160604" y="401752"/>
                    </a:lnTo>
                    <a:cubicBezTo>
                      <a:pt x="148514" y="401206"/>
                      <a:pt x="140729" y="397650"/>
                      <a:pt x="132296" y="388976"/>
                    </a:cubicBezTo>
                    <a:cubicBezTo>
                      <a:pt x="123812" y="380238"/>
                      <a:pt x="120714" y="372199"/>
                      <a:pt x="120612" y="360045"/>
                    </a:cubicBezTo>
                    <a:lnTo>
                      <a:pt x="120612" y="150788"/>
                    </a:lnTo>
                    <a:lnTo>
                      <a:pt x="0" y="150788"/>
                    </a:lnTo>
                    <a:lnTo>
                      <a:pt x="0" y="89281"/>
                    </a:lnTo>
                    <a:lnTo>
                      <a:pt x="121221" y="89281"/>
                    </a:lnTo>
                    <a:lnTo>
                      <a:pt x="121221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Shape 9"/>
              <p:cNvSpPr/>
              <p:nvPr/>
            </p:nvSpPr>
            <p:spPr>
              <a:xfrm>
                <a:off x="1072483" y="104595"/>
                <a:ext cx="201219" cy="317436"/>
              </a:xfrm>
              <a:custGeom>
                <a:avLst/>
                <a:gdLst/>
                <a:ahLst/>
                <a:cxnLst/>
                <a:rect l="0" t="0" r="0" b="0"/>
                <a:pathLst>
                  <a:path w="201219" h="317436">
                    <a:moveTo>
                      <a:pt x="137871" y="0"/>
                    </a:moveTo>
                    <a:cubicBezTo>
                      <a:pt x="179083" y="0"/>
                      <a:pt x="201219" y="20333"/>
                      <a:pt x="201219" y="58483"/>
                    </a:cubicBezTo>
                    <a:lnTo>
                      <a:pt x="201219" y="317436"/>
                    </a:lnTo>
                    <a:lnTo>
                      <a:pt x="118161" y="317436"/>
                    </a:lnTo>
                    <a:lnTo>
                      <a:pt x="118161" y="84937"/>
                    </a:lnTo>
                    <a:cubicBezTo>
                      <a:pt x="117704" y="74752"/>
                      <a:pt x="109245" y="67272"/>
                      <a:pt x="99060" y="67120"/>
                    </a:cubicBezTo>
                    <a:cubicBezTo>
                      <a:pt x="88392" y="66967"/>
                      <a:pt x="79934" y="76098"/>
                      <a:pt x="79972" y="86792"/>
                    </a:cubicBezTo>
                    <a:lnTo>
                      <a:pt x="79972" y="317436"/>
                    </a:lnTo>
                    <a:lnTo>
                      <a:pt x="0" y="317436"/>
                    </a:lnTo>
                    <a:lnTo>
                      <a:pt x="0" y="4991"/>
                    </a:lnTo>
                    <a:lnTo>
                      <a:pt x="79972" y="4991"/>
                    </a:lnTo>
                    <a:lnTo>
                      <a:pt x="79972" y="25235"/>
                    </a:lnTo>
                    <a:cubicBezTo>
                      <a:pt x="95479" y="6121"/>
                      <a:pt x="117513" y="0"/>
                      <a:pt x="13787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Shape 10"/>
              <p:cNvSpPr/>
              <p:nvPr/>
            </p:nvSpPr>
            <p:spPr>
              <a:xfrm>
                <a:off x="1415617" y="99688"/>
                <a:ext cx="203007" cy="332867"/>
              </a:xfrm>
              <a:custGeom>
                <a:avLst/>
                <a:gdLst/>
                <a:ahLst/>
                <a:cxnLst/>
                <a:rect l="0" t="0" r="0" b="0"/>
                <a:pathLst>
                  <a:path w="203007" h="332867">
                    <a:moveTo>
                      <a:pt x="94742" y="0"/>
                    </a:moveTo>
                    <a:lnTo>
                      <a:pt x="108280" y="0"/>
                    </a:lnTo>
                    <a:cubicBezTo>
                      <a:pt x="147532" y="0"/>
                      <a:pt x="181191" y="19817"/>
                      <a:pt x="195568" y="51795"/>
                    </a:cubicBezTo>
                    <a:lnTo>
                      <a:pt x="203007" y="87530"/>
                    </a:lnTo>
                    <a:lnTo>
                      <a:pt x="203007" y="118174"/>
                    </a:lnTo>
                    <a:lnTo>
                      <a:pt x="120764" y="118174"/>
                    </a:lnTo>
                    <a:lnTo>
                      <a:pt x="120764" y="74079"/>
                    </a:lnTo>
                    <a:cubicBezTo>
                      <a:pt x="120764" y="64008"/>
                      <a:pt x="112674" y="55842"/>
                      <a:pt x="102667" y="55842"/>
                    </a:cubicBezTo>
                    <a:cubicBezTo>
                      <a:pt x="92633" y="55842"/>
                      <a:pt x="84544" y="64008"/>
                      <a:pt x="84544" y="74079"/>
                    </a:cubicBezTo>
                    <a:lnTo>
                      <a:pt x="84544" y="260287"/>
                    </a:lnTo>
                    <a:cubicBezTo>
                      <a:pt x="84544" y="270370"/>
                      <a:pt x="92633" y="278499"/>
                      <a:pt x="102667" y="278499"/>
                    </a:cubicBezTo>
                    <a:cubicBezTo>
                      <a:pt x="112674" y="278499"/>
                      <a:pt x="120764" y="270370"/>
                      <a:pt x="120764" y="260287"/>
                    </a:cubicBezTo>
                    <a:lnTo>
                      <a:pt x="120764" y="199416"/>
                    </a:lnTo>
                    <a:lnTo>
                      <a:pt x="203007" y="199416"/>
                    </a:lnTo>
                    <a:lnTo>
                      <a:pt x="203007" y="247547"/>
                    </a:lnTo>
                    <a:lnTo>
                      <a:pt x="195568" y="282954"/>
                    </a:lnTo>
                    <a:cubicBezTo>
                      <a:pt x="181191" y="314315"/>
                      <a:pt x="147532" y="332867"/>
                      <a:pt x="108280" y="332867"/>
                    </a:cubicBezTo>
                    <a:lnTo>
                      <a:pt x="94742" y="332867"/>
                    </a:lnTo>
                    <a:cubicBezTo>
                      <a:pt x="42418" y="332867"/>
                      <a:pt x="0" y="299886"/>
                      <a:pt x="0" y="247536"/>
                    </a:cubicBezTo>
                    <a:lnTo>
                      <a:pt x="0" y="87541"/>
                    </a:lnTo>
                    <a:cubicBezTo>
                      <a:pt x="0" y="35230"/>
                      <a:pt x="42418" y="0"/>
                      <a:pt x="94742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Shape 21611"/>
              <p:cNvSpPr/>
              <p:nvPr/>
            </p:nvSpPr>
            <p:spPr>
              <a:xfrm>
                <a:off x="1304489" y="0"/>
                <a:ext cx="79363" cy="72492"/>
              </a:xfrm>
              <a:custGeom>
                <a:avLst/>
                <a:gdLst/>
                <a:ahLst/>
                <a:cxnLst/>
                <a:rect l="0" t="0" r="0" b="0"/>
                <a:pathLst>
                  <a:path w="79363" h="72492">
                    <a:moveTo>
                      <a:pt x="0" y="0"/>
                    </a:moveTo>
                    <a:lnTo>
                      <a:pt x="79363" y="0"/>
                    </a:lnTo>
                    <a:lnTo>
                      <a:pt x="79363" y="72492"/>
                    </a:lnTo>
                    <a:lnTo>
                      <a:pt x="0" y="7249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Shape 12"/>
              <p:cNvSpPr/>
              <p:nvPr/>
            </p:nvSpPr>
            <p:spPr>
              <a:xfrm>
                <a:off x="185996" y="99755"/>
                <a:ext cx="102635" cy="332854"/>
              </a:xfrm>
              <a:custGeom>
                <a:avLst/>
                <a:gdLst/>
                <a:ahLst/>
                <a:cxnLst/>
                <a:rect l="0" t="0" r="0" b="0"/>
                <a:pathLst>
                  <a:path w="102635" h="332854">
                    <a:moveTo>
                      <a:pt x="94729" y="0"/>
                    </a:moveTo>
                    <a:lnTo>
                      <a:pt x="102635" y="0"/>
                    </a:lnTo>
                    <a:lnTo>
                      <a:pt x="102635" y="55875"/>
                    </a:lnTo>
                    <a:lnTo>
                      <a:pt x="89840" y="61193"/>
                    </a:lnTo>
                    <a:cubicBezTo>
                      <a:pt x="86560" y="64488"/>
                      <a:pt x="84531" y="69044"/>
                      <a:pt x="84531" y="74092"/>
                    </a:cubicBezTo>
                    <a:lnTo>
                      <a:pt x="84531" y="260299"/>
                    </a:lnTo>
                    <a:cubicBezTo>
                      <a:pt x="84531" y="265328"/>
                      <a:pt x="86560" y="269881"/>
                      <a:pt x="89840" y="273177"/>
                    </a:cubicBezTo>
                    <a:lnTo>
                      <a:pt x="102635" y="278503"/>
                    </a:lnTo>
                    <a:lnTo>
                      <a:pt x="102635" y="332854"/>
                    </a:lnTo>
                    <a:lnTo>
                      <a:pt x="94729" y="332854"/>
                    </a:lnTo>
                    <a:cubicBezTo>
                      <a:pt x="42406" y="332854"/>
                      <a:pt x="0" y="299885"/>
                      <a:pt x="0" y="247561"/>
                    </a:cubicBezTo>
                    <a:lnTo>
                      <a:pt x="0" y="87579"/>
                    </a:lnTo>
                    <a:cubicBezTo>
                      <a:pt x="0" y="35255"/>
                      <a:pt x="42406" y="0"/>
                      <a:pt x="94729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Shape 13"/>
              <p:cNvSpPr/>
              <p:nvPr/>
            </p:nvSpPr>
            <p:spPr>
              <a:xfrm>
                <a:off x="288631" y="99755"/>
                <a:ext cx="100400" cy="332854"/>
              </a:xfrm>
              <a:custGeom>
                <a:avLst/>
                <a:gdLst/>
                <a:ahLst/>
                <a:cxnLst/>
                <a:rect l="0" t="0" r="0" b="0"/>
                <a:pathLst>
                  <a:path w="100400" h="332854">
                    <a:moveTo>
                      <a:pt x="0" y="0"/>
                    </a:moveTo>
                    <a:lnTo>
                      <a:pt x="5645" y="0"/>
                    </a:lnTo>
                    <a:cubicBezTo>
                      <a:pt x="57969" y="0"/>
                      <a:pt x="100400" y="35255"/>
                      <a:pt x="100400" y="87579"/>
                    </a:cubicBezTo>
                    <a:lnTo>
                      <a:pt x="100400" y="247561"/>
                    </a:lnTo>
                    <a:cubicBezTo>
                      <a:pt x="100400" y="299885"/>
                      <a:pt x="57969" y="332854"/>
                      <a:pt x="5645" y="332854"/>
                    </a:cubicBezTo>
                    <a:lnTo>
                      <a:pt x="0" y="332854"/>
                    </a:lnTo>
                    <a:lnTo>
                      <a:pt x="0" y="278503"/>
                    </a:lnTo>
                    <a:lnTo>
                      <a:pt x="19" y="278511"/>
                    </a:lnTo>
                    <a:cubicBezTo>
                      <a:pt x="10014" y="278511"/>
                      <a:pt x="18104" y="270358"/>
                      <a:pt x="18104" y="260299"/>
                    </a:cubicBezTo>
                    <a:lnTo>
                      <a:pt x="18104" y="74092"/>
                    </a:lnTo>
                    <a:cubicBezTo>
                      <a:pt x="18104" y="63995"/>
                      <a:pt x="10014" y="55867"/>
                      <a:pt x="19" y="55867"/>
                    </a:cubicBezTo>
                    <a:lnTo>
                      <a:pt x="0" y="5587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Shape 14"/>
              <p:cNvSpPr/>
              <p:nvPr/>
            </p:nvSpPr>
            <p:spPr>
              <a:xfrm>
                <a:off x="838880" y="99704"/>
                <a:ext cx="102635" cy="332829"/>
              </a:xfrm>
              <a:custGeom>
                <a:avLst/>
                <a:gdLst/>
                <a:ahLst/>
                <a:cxnLst/>
                <a:rect l="0" t="0" r="0" b="0"/>
                <a:pathLst>
                  <a:path w="102635" h="332829">
                    <a:moveTo>
                      <a:pt x="94729" y="0"/>
                    </a:moveTo>
                    <a:lnTo>
                      <a:pt x="102635" y="0"/>
                    </a:lnTo>
                    <a:lnTo>
                      <a:pt x="102635" y="55825"/>
                    </a:lnTo>
                    <a:lnTo>
                      <a:pt x="89834" y="61154"/>
                    </a:lnTo>
                    <a:cubicBezTo>
                      <a:pt x="86551" y="64453"/>
                      <a:pt x="84519" y="69011"/>
                      <a:pt x="84519" y="74054"/>
                    </a:cubicBezTo>
                    <a:lnTo>
                      <a:pt x="84519" y="260274"/>
                    </a:lnTo>
                    <a:cubicBezTo>
                      <a:pt x="84519" y="265309"/>
                      <a:pt x="86551" y="269866"/>
                      <a:pt x="89834" y="273163"/>
                    </a:cubicBezTo>
                    <a:lnTo>
                      <a:pt x="102635" y="278491"/>
                    </a:lnTo>
                    <a:lnTo>
                      <a:pt x="102635" y="332829"/>
                    </a:lnTo>
                    <a:lnTo>
                      <a:pt x="94729" y="332829"/>
                    </a:lnTo>
                    <a:cubicBezTo>
                      <a:pt x="42431" y="332829"/>
                      <a:pt x="0" y="299898"/>
                      <a:pt x="0" y="247523"/>
                    </a:cubicBezTo>
                    <a:lnTo>
                      <a:pt x="0" y="87529"/>
                    </a:lnTo>
                    <a:cubicBezTo>
                      <a:pt x="0" y="35217"/>
                      <a:pt x="42431" y="0"/>
                      <a:pt x="94729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Shape 15"/>
              <p:cNvSpPr/>
              <p:nvPr/>
            </p:nvSpPr>
            <p:spPr>
              <a:xfrm>
                <a:off x="941515" y="99704"/>
                <a:ext cx="100374" cy="332829"/>
              </a:xfrm>
              <a:custGeom>
                <a:avLst/>
                <a:gdLst/>
                <a:ahLst/>
                <a:cxnLst/>
                <a:rect l="0" t="0" r="0" b="0"/>
                <a:pathLst>
                  <a:path w="100374" h="332829">
                    <a:moveTo>
                      <a:pt x="0" y="0"/>
                    </a:moveTo>
                    <a:lnTo>
                      <a:pt x="5645" y="0"/>
                    </a:lnTo>
                    <a:cubicBezTo>
                      <a:pt x="57969" y="0"/>
                      <a:pt x="100374" y="35217"/>
                      <a:pt x="100374" y="87529"/>
                    </a:cubicBezTo>
                    <a:lnTo>
                      <a:pt x="100374" y="247523"/>
                    </a:lnTo>
                    <a:cubicBezTo>
                      <a:pt x="100374" y="299898"/>
                      <a:pt x="57969" y="332829"/>
                      <a:pt x="5645" y="332829"/>
                    </a:cubicBezTo>
                    <a:lnTo>
                      <a:pt x="0" y="332829"/>
                    </a:lnTo>
                    <a:lnTo>
                      <a:pt x="0" y="278491"/>
                    </a:lnTo>
                    <a:lnTo>
                      <a:pt x="19" y="278499"/>
                    </a:lnTo>
                    <a:cubicBezTo>
                      <a:pt x="10001" y="278499"/>
                      <a:pt x="18117" y="270345"/>
                      <a:pt x="18117" y="260274"/>
                    </a:cubicBezTo>
                    <a:lnTo>
                      <a:pt x="18117" y="74054"/>
                    </a:lnTo>
                    <a:cubicBezTo>
                      <a:pt x="18117" y="63970"/>
                      <a:pt x="10001" y="55817"/>
                      <a:pt x="19" y="55817"/>
                    </a:cubicBezTo>
                    <a:lnTo>
                      <a:pt x="0" y="5582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85800" y="273589"/>
            <a:ext cx="5918555" cy="582955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按一下以編標題樣式</a:t>
            </a:r>
          </a:p>
        </p:txBody>
      </p:sp>
    </p:spTree>
    <p:extLst>
      <p:ext uri="{BB962C8B-B14F-4D97-AF65-F5344CB8AC3E}">
        <p14:creationId xmlns:p14="http://schemas.microsoft.com/office/powerpoint/2010/main" val="335867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97A3-0AE4-49AF-A3DF-85FF6029E7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5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noProof="0"/>
              <a:t>按一下圖示以新增美工 圖案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88147-89BC-4A76-AADD-EB9D0FF095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08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00C3-05C0-440D-B51E-FAF58941B03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19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9681D-7612-4AA1-A339-BD7963AB5E4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2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83548"/>
            <a:ext cx="7772400" cy="1470025"/>
          </a:xfrm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153572"/>
            <a:ext cx="6400800" cy="1485227"/>
          </a:xfrm>
        </p:spPr>
        <p:txBody>
          <a:bodyPr/>
          <a:lstStyle>
            <a:lvl1pPr marL="0" indent="0" algn="ctr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28CE9-02A5-45B6-BCEA-919EEF4BD8F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7" name="Picture 3699"/>
          <p:cNvPicPr/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944"/>
            <a:ext cx="9143999" cy="1100808"/>
          </a:xfrm>
          <a:prstGeom prst="rect">
            <a:avLst/>
          </a:prstGeom>
        </p:spPr>
      </p:pic>
      <p:sp>
        <p:nvSpPr>
          <p:cNvPr id="8" name="Shape 7"/>
          <p:cNvSpPr/>
          <p:nvPr userDrawn="1"/>
        </p:nvSpPr>
        <p:spPr>
          <a:xfrm>
            <a:off x="0" y="1"/>
            <a:ext cx="9144000" cy="298278"/>
          </a:xfrm>
          <a:custGeom>
            <a:avLst/>
            <a:gdLst/>
            <a:ahLst/>
            <a:cxnLst/>
            <a:rect l="0" t="0" r="0" b="0"/>
            <a:pathLst>
              <a:path w="7559993" h="538805">
                <a:moveTo>
                  <a:pt x="0" y="0"/>
                </a:moveTo>
                <a:lnTo>
                  <a:pt x="7559993" y="0"/>
                </a:lnTo>
                <a:lnTo>
                  <a:pt x="7559993" y="293483"/>
                </a:lnTo>
                <a:lnTo>
                  <a:pt x="7265241" y="336295"/>
                </a:lnTo>
                <a:cubicBezTo>
                  <a:pt x="6304924" y="465063"/>
                  <a:pt x="5204146" y="538805"/>
                  <a:pt x="4031600" y="538805"/>
                </a:cubicBezTo>
                <a:cubicBezTo>
                  <a:pt x="2722663" y="538805"/>
                  <a:pt x="1277134" y="441003"/>
                  <a:pt x="204960" y="281134"/>
                </a:cubicBezTo>
                <a:lnTo>
                  <a:pt x="0" y="249024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E4322B"/>
          </a:fillRef>
          <a:effectRef idx="0">
            <a:scrgbClr r="0" g="0" b="0"/>
          </a:effectRef>
          <a:fontRef idx="none"/>
        </p:style>
        <p:txBody>
          <a:bodyPr wrap="none">
            <a:noAutofit/>
          </a:bodyPr>
          <a:lstStyle/>
          <a:p>
            <a:pPr eaLnBrk="1" hangingPunct="1"/>
            <a:endParaRPr kumimoji="1" lang="zh-TW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20298"/>
          <p:cNvGrpSpPr/>
          <p:nvPr userDrawn="1"/>
        </p:nvGrpSpPr>
        <p:grpSpPr>
          <a:xfrm>
            <a:off x="7668344" y="372568"/>
            <a:ext cx="1368152" cy="365481"/>
            <a:chOff x="329" y="0"/>
            <a:chExt cx="1618295" cy="432609"/>
          </a:xfrm>
        </p:grpSpPr>
        <p:sp>
          <p:nvSpPr>
            <p:cNvPr id="10" name="Shape 21610"/>
            <p:cNvSpPr/>
            <p:nvPr/>
          </p:nvSpPr>
          <p:spPr>
            <a:xfrm>
              <a:off x="1304489" y="109589"/>
              <a:ext cx="79997" cy="312445"/>
            </a:xfrm>
            <a:custGeom>
              <a:avLst/>
              <a:gdLst/>
              <a:ahLst/>
              <a:cxnLst/>
              <a:rect l="0" t="0" r="0" b="0"/>
              <a:pathLst>
                <a:path w="79997" h="312445">
                  <a:moveTo>
                    <a:pt x="0" y="0"/>
                  </a:moveTo>
                  <a:lnTo>
                    <a:pt x="79997" y="0"/>
                  </a:lnTo>
                  <a:lnTo>
                    <a:pt x="79997" y="312445"/>
                  </a:lnTo>
                  <a:lnTo>
                    <a:pt x="0" y="31244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Shape 7"/>
            <p:cNvSpPr/>
            <p:nvPr/>
          </p:nvSpPr>
          <p:spPr>
            <a:xfrm>
              <a:off x="329" y="109586"/>
              <a:ext cx="162293" cy="312445"/>
            </a:xfrm>
            <a:custGeom>
              <a:avLst/>
              <a:gdLst/>
              <a:ahLst/>
              <a:cxnLst/>
              <a:rect l="0" t="0" r="0" b="0"/>
              <a:pathLst>
                <a:path w="162293" h="312445">
                  <a:moveTo>
                    <a:pt x="0" y="0"/>
                  </a:moveTo>
                  <a:lnTo>
                    <a:pt x="84518" y="0"/>
                  </a:lnTo>
                  <a:lnTo>
                    <a:pt x="84518" y="31686"/>
                  </a:lnTo>
                  <a:cubicBezTo>
                    <a:pt x="91859" y="23926"/>
                    <a:pt x="96647" y="20015"/>
                    <a:pt x="105677" y="14339"/>
                  </a:cubicBezTo>
                  <a:cubicBezTo>
                    <a:pt x="118059" y="6503"/>
                    <a:pt x="126136" y="3442"/>
                    <a:pt x="140411" y="0"/>
                  </a:cubicBezTo>
                  <a:lnTo>
                    <a:pt x="162293" y="0"/>
                  </a:lnTo>
                  <a:lnTo>
                    <a:pt x="162293" y="86779"/>
                  </a:lnTo>
                  <a:lnTo>
                    <a:pt x="105677" y="86779"/>
                  </a:lnTo>
                  <a:cubicBezTo>
                    <a:pt x="99238" y="86334"/>
                    <a:pt x="94945" y="88824"/>
                    <a:pt x="90602" y="93549"/>
                  </a:cubicBezTo>
                  <a:cubicBezTo>
                    <a:pt x="86741" y="97777"/>
                    <a:pt x="85280" y="101473"/>
                    <a:pt x="85280" y="107162"/>
                  </a:cubicBezTo>
                  <a:lnTo>
                    <a:pt x="85280" y="312445"/>
                  </a:lnTo>
                  <a:lnTo>
                    <a:pt x="0" y="3124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Shape 8"/>
            <p:cNvSpPr/>
            <p:nvPr/>
          </p:nvSpPr>
          <p:spPr>
            <a:xfrm>
              <a:off x="401093" y="20292"/>
              <a:ext cx="414401" cy="401752"/>
            </a:xfrm>
            <a:custGeom>
              <a:avLst/>
              <a:gdLst/>
              <a:ahLst/>
              <a:cxnLst/>
              <a:rect l="0" t="0" r="0" b="0"/>
              <a:pathLst>
                <a:path w="414401" h="401752">
                  <a:moveTo>
                    <a:pt x="121221" y="0"/>
                  </a:moveTo>
                  <a:lnTo>
                    <a:pt x="201206" y="0"/>
                  </a:lnTo>
                  <a:lnTo>
                    <a:pt x="201206" y="89192"/>
                  </a:lnTo>
                  <a:lnTo>
                    <a:pt x="336652" y="89192"/>
                  </a:lnTo>
                  <a:lnTo>
                    <a:pt x="336652" y="120917"/>
                  </a:lnTo>
                  <a:cubicBezTo>
                    <a:pt x="343929" y="113106"/>
                    <a:pt x="348767" y="109258"/>
                    <a:pt x="357784" y="103569"/>
                  </a:cubicBezTo>
                  <a:cubicBezTo>
                    <a:pt x="370154" y="95721"/>
                    <a:pt x="378257" y="92659"/>
                    <a:pt x="392506" y="89192"/>
                  </a:cubicBezTo>
                  <a:lnTo>
                    <a:pt x="414401" y="89192"/>
                  </a:lnTo>
                  <a:lnTo>
                    <a:pt x="414401" y="176023"/>
                  </a:lnTo>
                  <a:lnTo>
                    <a:pt x="357784" y="176023"/>
                  </a:lnTo>
                  <a:cubicBezTo>
                    <a:pt x="351333" y="175591"/>
                    <a:pt x="347040" y="178054"/>
                    <a:pt x="342671" y="182791"/>
                  </a:cubicBezTo>
                  <a:cubicBezTo>
                    <a:pt x="338849" y="187008"/>
                    <a:pt x="337401" y="190716"/>
                    <a:pt x="337401" y="196380"/>
                  </a:cubicBezTo>
                  <a:lnTo>
                    <a:pt x="337401" y="401689"/>
                  </a:lnTo>
                  <a:lnTo>
                    <a:pt x="252120" y="401689"/>
                  </a:lnTo>
                  <a:lnTo>
                    <a:pt x="252298" y="150788"/>
                  </a:lnTo>
                  <a:lnTo>
                    <a:pt x="205511" y="150788"/>
                  </a:lnTo>
                  <a:lnTo>
                    <a:pt x="205511" y="330518"/>
                  </a:lnTo>
                  <a:cubicBezTo>
                    <a:pt x="206083" y="332575"/>
                    <a:pt x="206426" y="333959"/>
                    <a:pt x="208000" y="335420"/>
                  </a:cubicBezTo>
                  <a:cubicBezTo>
                    <a:pt x="211201" y="338443"/>
                    <a:pt x="214833" y="339192"/>
                    <a:pt x="219062" y="337884"/>
                  </a:cubicBezTo>
                  <a:lnTo>
                    <a:pt x="219062" y="401752"/>
                  </a:lnTo>
                  <a:lnTo>
                    <a:pt x="160604" y="401752"/>
                  </a:lnTo>
                  <a:cubicBezTo>
                    <a:pt x="148514" y="401206"/>
                    <a:pt x="140729" y="397650"/>
                    <a:pt x="132296" y="388976"/>
                  </a:cubicBezTo>
                  <a:cubicBezTo>
                    <a:pt x="123812" y="380238"/>
                    <a:pt x="120714" y="372199"/>
                    <a:pt x="120612" y="360045"/>
                  </a:cubicBezTo>
                  <a:lnTo>
                    <a:pt x="120612" y="150788"/>
                  </a:lnTo>
                  <a:lnTo>
                    <a:pt x="0" y="150788"/>
                  </a:lnTo>
                  <a:lnTo>
                    <a:pt x="0" y="89281"/>
                  </a:lnTo>
                  <a:lnTo>
                    <a:pt x="121221" y="89281"/>
                  </a:lnTo>
                  <a:lnTo>
                    <a:pt x="1212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Shape 9"/>
            <p:cNvSpPr/>
            <p:nvPr/>
          </p:nvSpPr>
          <p:spPr>
            <a:xfrm>
              <a:off x="1072483" y="104595"/>
              <a:ext cx="201219" cy="317436"/>
            </a:xfrm>
            <a:custGeom>
              <a:avLst/>
              <a:gdLst/>
              <a:ahLst/>
              <a:cxnLst/>
              <a:rect l="0" t="0" r="0" b="0"/>
              <a:pathLst>
                <a:path w="201219" h="317436">
                  <a:moveTo>
                    <a:pt x="137871" y="0"/>
                  </a:moveTo>
                  <a:cubicBezTo>
                    <a:pt x="179083" y="0"/>
                    <a:pt x="201219" y="20333"/>
                    <a:pt x="201219" y="58483"/>
                  </a:cubicBezTo>
                  <a:lnTo>
                    <a:pt x="201219" y="317436"/>
                  </a:lnTo>
                  <a:lnTo>
                    <a:pt x="118161" y="317436"/>
                  </a:lnTo>
                  <a:lnTo>
                    <a:pt x="118161" y="84937"/>
                  </a:lnTo>
                  <a:cubicBezTo>
                    <a:pt x="117704" y="74752"/>
                    <a:pt x="109245" y="67272"/>
                    <a:pt x="99060" y="67120"/>
                  </a:cubicBezTo>
                  <a:cubicBezTo>
                    <a:pt x="88392" y="66967"/>
                    <a:pt x="79934" y="76098"/>
                    <a:pt x="79972" y="86792"/>
                  </a:cubicBezTo>
                  <a:lnTo>
                    <a:pt x="79972" y="317436"/>
                  </a:lnTo>
                  <a:lnTo>
                    <a:pt x="0" y="317436"/>
                  </a:lnTo>
                  <a:lnTo>
                    <a:pt x="0" y="4991"/>
                  </a:lnTo>
                  <a:lnTo>
                    <a:pt x="79972" y="4991"/>
                  </a:lnTo>
                  <a:lnTo>
                    <a:pt x="79972" y="25235"/>
                  </a:lnTo>
                  <a:cubicBezTo>
                    <a:pt x="95479" y="6121"/>
                    <a:pt x="117513" y="0"/>
                    <a:pt x="13787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Shape 10"/>
            <p:cNvSpPr/>
            <p:nvPr/>
          </p:nvSpPr>
          <p:spPr>
            <a:xfrm>
              <a:off x="1415617" y="99688"/>
              <a:ext cx="203007" cy="332867"/>
            </a:xfrm>
            <a:custGeom>
              <a:avLst/>
              <a:gdLst/>
              <a:ahLst/>
              <a:cxnLst/>
              <a:rect l="0" t="0" r="0" b="0"/>
              <a:pathLst>
                <a:path w="203007" h="332867">
                  <a:moveTo>
                    <a:pt x="94742" y="0"/>
                  </a:moveTo>
                  <a:lnTo>
                    <a:pt x="108280" y="0"/>
                  </a:lnTo>
                  <a:cubicBezTo>
                    <a:pt x="147532" y="0"/>
                    <a:pt x="181191" y="19817"/>
                    <a:pt x="195568" y="51795"/>
                  </a:cubicBezTo>
                  <a:lnTo>
                    <a:pt x="203007" y="87530"/>
                  </a:lnTo>
                  <a:lnTo>
                    <a:pt x="203007" y="118174"/>
                  </a:lnTo>
                  <a:lnTo>
                    <a:pt x="120764" y="118174"/>
                  </a:lnTo>
                  <a:lnTo>
                    <a:pt x="120764" y="74079"/>
                  </a:lnTo>
                  <a:cubicBezTo>
                    <a:pt x="120764" y="64008"/>
                    <a:pt x="112674" y="55842"/>
                    <a:pt x="102667" y="55842"/>
                  </a:cubicBezTo>
                  <a:cubicBezTo>
                    <a:pt x="92633" y="55842"/>
                    <a:pt x="84544" y="64008"/>
                    <a:pt x="84544" y="74079"/>
                  </a:cubicBezTo>
                  <a:lnTo>
                    <a:pt x="84544" y="260287"/>
                  </a:lnTo>
                  <a:cubicBezTo>
                    <a:pt x="84544" y="270370"/>
                    <a:pt x="92633" y="278499"/>
                    <a:pt x="102667" y="278499"/>
                  </a:cubicBezTo>
                  <a:cubicBezTo>
                    <a:pt x="112674" y="278499"/>
                    <a:pt x="120764" y="270370"/>
                    <a:pt x="120764" y="260287"/>
                  </a:cubicBezTo>
                  <a:lnTo>
                    <a:pt x="120764" y="199416"/>
                  </a:lnTo>
                  <a:lnTo>
                    <a:pt x="203007" y="199416"/>
                  </a:lnTo>
                  <a:lnTo>
                    <a:pt x="203007" y="247547"/>
                  </a:lnTo>
                  <a:lnTo>
                    <a:pt x="195568" y="282954"/>
                  </a:lnTo>
                  <a:cubicBezTo>
                    <a:pt x="181191" y="314315"/>
                    <a:pt x="147532" y="332867"/>
                    <a:pt x="108280" y="332867"/>
                  </a:cubicBezTo>
                  <a:lnTo>
                    <a:pt x="94742" y="332867"/>
                  </a:lnTo>
                  <a:cubicBezTo>
                    <a:pt x="42418" y="332867"/>
                    <a:pt x="0" y="299886"/>
                    <a:pt x="0" y="247536"/>
                  </a:cubicBezTo>
                  <a:lnTo>
                    <a:pt x="0" y="87541"/>
                  </a:lnTo>
                  <a:cubicBezTo>
                    <a:pt x="0" y="35230"/>
                    <a:pt x="42418" y="0"/>
                    <a:pt x="947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Shape 21611"/>
            <p:cNvSpPr/>
            <p:nvPr/>
          </p:nvSpPr>
          <p:spPr>
            <a:xfrm>
              <a:off x="1304489" y="0"/>
              <a:ext cx="79363" cy="72492"/>
            </a:xfrm>
            <a:custGeom>
              <a:avLst/>
              <a:gdLst/>
              <a:ahLst/>
              <a:cxnLst/>
              <a:rect l="0" t="0" r="0" b="0"/>
              <a:pathLst>
                <a:path w="79363" h="72492">
                  <a:moveTo>
                    <a:pt x="0" y="0"/>
                  </a:moveTo>
                  <a:lnTo>
                    <a:pt x="79363" y="0"/>
                  </a:lnTo>
                  <a:lnTo>
                    <a:pt x="79363" y="72492"/>
                  </a:lnTo>
                  <a:lnTo>
                    <a:pt x="0" y="724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Shape 12"/>
            <p:cNvSpPr/>
            <p:nvPr/>
          </p:nvSpPr>
          <p:spPr>
            <a:xfrm>
              <a:off x="185996" y="99755"/>
              <a:ext cx="102635" cy="332854"/>
            </a:xfrm>
            <a:custGeom>
              <a:avLst/>
              <a:gdLst/>
              <a:ahLst/>
              <a:cxnLst/>
              <a:rect l="0" t="0" r="0" b="0"/>
              <a:pathLst>
                <a:path w="102635" h="332854">
                  <a:moveTo>
                    <a:pt x="94729" y="0"/>
                  </a:moveTo>
                  <a:lnTo>
                    <a:pt x="102635" y="0"/>
                  </a:lnTo>
                  <a:lnTo>
                    <a:pt x="102635" y="55875"/>
                  </a:lnTo>
                  <a:lnTo>
                    <a:pt x="89840" y="61193"/>
                  </a:lnTo>
                  <a:cubicBezTo>
                    <a:pt x="86560" y="64488"/>
                    <a:pt x="84531" y="69044"/>
                    <a:pt x="84531" y="74092"/>
                  </a:cubicBezTo>
                  <a:lnTo>
                    <a:pt x="84531" y="260299"/>
                  </a:lnTo>
                  <a:cubicBezTo>
                    <a:pt x="84531" y="265328"/>
                    <a:pt x="86560" y="269881"/>
                    <a:pt x="89840" y="273177"/>
                  </a:cubicBezTo>
                  <a:lnTo>
                    <a:pt x="102635" y="278503"/>
                  </a:lnTo>
                  <a:lnTo>
                    <a:pt x="102635" y="332854"/>
                  </a:lnTo>
                  <a:lnTo>
                    <a:pt x="94729" y="332854"/>
                  </a:lnTo>
                  <a:cubicBezTo>
                    <a:pt x="42406" y="332854"/>
                    <a:pt x="0" y="299885"/>
                    <a:pt x="0" y="247561"/>
                  </a:cubicBezTo>
                  <a:lnTo>
                    <a:pt x="0" y="87579"/>
                  </a:lnTo>
                  <a:cubicBezTo>
                    <a:pt x="0" y="35255"/>
                    <a:pt x="42406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Shape 13"/>
            <p:cNvSpPr/>
            <p:nvPr/>
          </p:nvSpPr>
          <p:spPr>
            <a:xfrm>
              <a:off x="288631" y="99755"/>
              <a:ext cx="100400" cy="332854"/>
            </a:xfrm>
            <a:custGeom>
              <a:avLst/>
              <a:gdLst/>
              <a:ahLst/>
              <a:cxnLst/>
              <a:rect l="0" t="0" r="0" b="0"/>
              <a:pathLst>
                <a:path w="100400" h="332854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400" y="35255"/>
                    <a:pt x="100400" y="87579"/>
                  </a:cubicBezTo>
                  <a:lnTo>
                    <a:pt x="100400" y="247561"/>
                  </a:lnTo>
                  <a:cubicBezTo>
                    <a:pt x="100400" y="299885"/>
                    <a:pt x="57969" y="332854"/>
                    <a:pt x="5645" y="332854"/>
                  </a:cubicBezTo>
                  <a:lnTo>
                    <a:pt x="0" y="332854"/>
                  </a:lnTo>
                  <a:lnTo>
                    <a:pt x="0" y="278503"/>
                  </a:lnTo>
                  <a:lnTo>
                    <a:pt x="19" y="278511"/>
                  </a:lnTo>
                  <a:cubicBezTo>
                    <a:pt x="10014" y="278511"/>
                    <a:pt x="18104" y="270358"/>
                    <a:pt x="18104" y="260299"/>
                  </a:cubicBezTo>
                  <a:lnTo>
                    <a:pt x="18104" y="74092"/>
                  </a:lnTo>
                  <a:cubicBezTo>
                    <a:pt x="18104" y="63995"/>
                    <a:pt x="10014" y="55867"/>
                    <a:pt x="19" y="55867"/>
                  </a:cubicBezTo>
                  <a:lnTo>
                    <a:pt x="0" y="5587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Shape 14"/>
            <p:cNvSpPr/>
            <p:nvPr/>
          </p:nvSpPr>
          <p:spPr>
            <a:xfrm>
              <a:off x="838880" y="99704"/>
              <a:ext cx="102635" cy="332829"/>
            </a:xfrm>
            <a:custGeom>
              <a:avLst/>
              <a:gdLst/>
              <a:ahLst/>
              <a:cxnLst/>
              <a:rect l="0" t="0" r="0" b="0"/>
              <a:pathLst>
                <a:path w="102635" h="332829">
                  <a:moveTo>
                    <a:pt x="94729" y="0"/>
                  </a:moveTo>
                  <a:lnTo>
                    <a:pt x="102635" y="0"/>
                  </a:lnTo>
                  <a:lnTo>
                    <a:pt x="102635" y="55825"/>
                  </a:lnTo>
                  <a:lnTo>
                    <a:pt x="89834" y="61154"/>
                  </a:lnTo>
                  <a:cubicBezTo>
                    <a:pt x="86551" y="64453"/>
                    <a:pt x="84519" y="69011"/>
                    <a:pt x="84519" y="74054"/>
                  </a:cubicBezTo>
                  <a:lnTo>
                    <a:pt x="84519" y="260274"/>
                  </a:lnTo>
                  <a:cubicBezTo>
                    <a:pt x="84519" y="265309"/>
                    <a:pt x="86551" y="269866"/>
                    <a:pt x="89834" y="273163"/>
                  </a:cubicBezTo>
                  <a:lnTo>
                    <a:pt x="102635" y="278491"/>
                  </a:lnTo>
                  <a:lnTo>
                    <a:pt x="102635" y="332829"/>
                  </a:lnTo>
                  <a:lnTo>
                    <a:pt x="94729" y="332829"/>
                  </a:lnTo>
                  <a:cubicBezTo>
                    <a:pt x="42431" y="332829"/>
                    <a:pt x="0" y="299898"/>
                    <a:pt x="0" y="247523"/>
                  </a:cubicBezTo>
                  <a:lnTo>
                    <a:pt x="0" y="87529"/>
                  </a:lnTo>
                  <a:cubicBezTo>
                    <a:pt x="0" y="35217"/>
                    <a:pt x="42431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Shape 15"/>
            <p:cNvSpPr/>
            <p:nvPr/>
          </p:nvSpPr>
          <p:spPr>
            <a:xfrm>
              <a:off x="941515" y="99704"/>
              <a:ext cx="100374" cy="332829"/>
            </a:xfrm>
            <a:custGeom>
              <a:avLst/>
              <a:gdLst/>
              <a:ahLst/>
              <a:cxnLst/>
              <a:rect l="0" t="0" r="0" b="0"/>
              <a:pathLst>
                <a:path w="100374" h="332829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374" y="35217"/>
                    <a:pt x="100374" y="87529"/>
                  </a:cubicBezTo>
                  <a:lnTo>
                    <a:pt x="100374" y="247523"/>
                  </a:lnTo>
                  <a:cubicBezTo>
                    <a:pt x="100374" y="299898"/>
                    <a:pt x="57969" y="332829"/>
                    <a:pt x="5645" y="332829"/>
                  </a:cubicBezTo>
                  <a:lnTo>
                    <a:pt x="0" y="332829"/>
                  </a:lnTo>
                  <a:lnTo>
                    <a:pt x="0" y="278491"/>
                  </a:lnTo>
                  <a:lnTo>
                    <a:pt x="19" y="278499"/>
                  </a:lnTo>
                  <a:cubicBezTo>
                    <a:pt x="10001" y="278499"/>
                    <a:pt x="18117" y="270345"/>
                    <a:pt x="18117" y="260274"/>
                  </a:cubicBezTo>
                  <a:lnTo>
                    <a:pt x="18117" y="74054"/>
                  </a:lnTo>
                  <a:cubicBezTo>
                    <a:pt x="18117" y="63970"/>
                    <a:pt x="10001" y="55817"/>
                    <a:pt x="19" y="55817"/>
                  </a:cubicBezTo>
                  <a:lnTo>
                    <a:pt x="0" y="5582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418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8264" y="1484784"/>
            <a:ext cx="7772400" cy="4608512"/>
          </a:xfrm>
        </p:spPr>
        <p:txBody>
          <a:bodyPr/>
          <a:lstStyle>
            <a:lvl1pPr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A30A53A-C358-464F-8B5A-BFEB8FE3029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8" name="Picture 3699"/>
          <p:cNvPicPr/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944"/>
            <a:ext cx="9143999" cy="1100808"/>
          </a:xfrm>
          <a:prstGeom prst="rect">
            <a:avLst/>
          </a:prstGeom>
        </p:spPr>
      </p:pic>
      <p:sp>
        <p:nvSpPr>
          <p:cNvPr id="9" name="Shape 7"/>
          <p:cNvSpPr/>
          <p:nvPr/>
        </p:nvSpPr>
        <p:spPr>
          <a:xfrm>
            <a:off x="0" y="1"/>
            <a:ext cx="9144000" cy="298278"/>
          </a:xfrm>
          <a:custGeom>
            <a:avLst/>
            <a:gdLst/>
            <a:ahLst/>
            <a:cxnLst/>
            <a:rect l="0" t="0" r="0" b="0"/>
            <a:pathLst>
              <a:path w="7559993" h="538805">
                <a:moveTo>
                  <a:pt x="0" y="0"/>
                </a:moveTo>
                <a:lnTo>
                  <a:pt x="7559993" y="0"/>
                </a:lnTo>
                <a:lnTo>
                  <a:pt x="7559993" y="293483"/>
                </a:lnTo>
                <a:lnTo>
                  <a:pt x="7265241" y="336295"/>
                </a:lnTo>
                <a:cubicBezTo>
                  <a:pt x="6304924" y="465063"/>
                  <a:pt x="5204146" y="538805"/>
                  <a:pt x="4031600" y="538805"/>
                </a:cubicBezTo>
                <a:cubicBezTo>
                  <a:pt x="2722663" y="538805"/>
                  <a:pt x="1277134" y="441003"/>
                  <a:pt x="204960" y="281134"/>
                </a:cubicBezTo>
                <a:lnTo>
                  <a:pt x="0" y="249024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E4322B"/>
          </a:fillRef>
          <a:effectRef idx="0">
            <a:scrgbClr r="0" g="0" b="0"/>
          </a:effectRef>
          <a:fontRef idx="none"/>
        </p:style>
        <p:txBody>
          <a:bodyPr wrap="none">
            <a:noAutofit/>
          </a:bodyPr>
          <a:lstStyle/>
          <a:p>
            <a:pPr eaLnBrk="1" hangingPunct="1"/>
            <a:endParaRPr kumimoji="1" lang="zh-TW" altLang="en-US" sz="1800" b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20298"/>
          <p:cNvGrpSpPr/>
          <p:nvPr/>
        </p:nvGrpSpPr>
        <p:grpSpPr>
          <a:xfrm>
            <a:off x="7668344" y="372568"/>
            <a:ext cx="1368152" cy="365481"/>
            <a:chOff x="329" y="0"/>
            <a:chExt cx="1618295" cy="432609"/>
          </a:xfrm>
        </p:grpSpPr>
        <p:sp>
          <p:nvSpPr>
            <p:cNvPr id="11" name="Shape 21610"/>
            <p:cNvSpPr/>
            <p:nvPr/>
          </p:nvSpPr>
          <p:spPr>
            <a:xfrm>
              <a:off x="1304489" y="109589"/>
              <a:ext cx="79997" cy="312445"/>
            </a:xfrm>
            <a:custGeom>
              <a:avLst/>
              <a:gdLst/>
              <a:ahLst/>
              <a:cxnLst/>
              <a:rect l="0" t="0" r="0" b="0"/>
              <a:pathLst>
                <a:path w="79997" h="312445">
                  <a:moveTo>
                    <a:pt x="0" y="0"/>
                  </a:moveTo>
                  <a:lnTo>
                    <a:pt x="79997" y="0"/>
                  </a:lnTo>
                  <a:lnTo>
                    <a:pt x="79997" y="312445"/>
                  </a:lnTo>
                  <a:lnTo>
                    <a:pt x="0" y="31244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Shape 7"/>
            <p:cNvSpPr/>
            <p:nvPr/>
          </p:nvSpPr>
          <p:spPr>
            <a:xfrm>
              <a:off x="329" y="109586"/>
              <a:ext cx="162293" cy="312445"/>
            </a:xfrm>
            <a:custGeom>
              <a:avLst/>
              <a:gdLst/>
              <a:ahLst/>
              <a:cxnLst/>
              <a:rect l="0" t="0" r="0" b="0"/>
              <a:pathLst>
                <a:path w="162293" h="312445">
                  <a:moveTo>
                    <a:pt x="0" y="0"/>
                  </a:moveTo>
                  <a:lnTo>
                    <a:pt x="84518" y="0"/>
                  </a:lnTo>
                  <a:lnTo>
                    <a:pt x="84518" y="31686"/>
                  </a:lnTo>
                  <a:cubicBezTo>
                    <a:pt x="91859" y="23926"/>
                    <a:pt x="96647" y="20015"/>
                    <a:pt x="105677" y="14339"/>
                  </a:cubicBezTo>
                  <a:cubicBezTo>
                    <a:pt x="118059" y="6503"/>
                    <a:pt x="126136" y="3442"/>
                    <a:pt x="140411" y="0"/>
                  </a:cubicBezTo>
                  <a:lnTo>
                    <a:pt x="162293" y="0"/>
                  </a:lnTo>
                  <a:lnTo>
                    <a:pt x="162293" y="86779"/>
                  </a:lnTo>
                  <a:lnTo>
                    <a:pt x="105677" y="86779"/>
                  </a:lnTo>
                  <a:cubicBezTo>
                    <a:pt x="99238" y="86334"/>
                    <a:pt x="94945" y="88824"/>
                    <a:pt x="90602" y="93549"/>
                  </a:cubicBezTo>
                  <a:cubicBezTo>
                    <a:pt x="86741" y="97777"/>
                    <a:pt x="85280" y="101473"/>
                    <a:pt x="85280" y="107162"/>
                  </a:cubicBezTo>
                  <a:lnTo>
                    <a:pt x="85280" y="312445"/>
                  </a:lnTo>
                  <a:lnTo>
                    <a:pt x="0" y="31244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Shape 8"/>
            <p:cNvSpPr/>
            <p:nvPr/>
          </p:nvSpPr>
          <p:spPr>
            <a:xfrm>
              <a:off x="401093" y="20292"/>
              <a:ext cx="414401" cy="401752"/>
            </a:xfrm>
            <a:custGeom>
              <a:avLst/>
              <a:gdLst/>
              <a:ahLst/>
              <a:cxnLst/>
              <a:rect l="0" t="0" r="0" b="0"/>
              <a:pathLst>
                <a:path w="414401" h="401752">
                  <a:moveTo>
                    <a:pt x="121221" y="0"/>
                  </a:moveTo>
                  <a:lnTo>
                    <a:pt x="201206" y="0"/>
                  </a:lnTo>
                  <a:lnTo>
                    <a:pt x="201206" y="89192"/>
                  </a:lnTo>
                  <a:lnTo>
                    <a:pt x="336652" y="89192"/>
                  </a:lnTo>
                  <a:lnTo>
                    <a:pt x="336652" y="120917"/>
                  </a:lnTo>
                  <a:cubicBezTo>
                    <a:pt x="343929" y="113106"/>
                    <a:pt x="348767" y="109258"/>
                    <a:pt x="357784" y="103569"/>
                  </a:cubicBezTo>
                  <a:cubicBezTo>
                    <a:pt x="370154" y="95721"/>
                    <a:pt x="378257" y="92659"/>
                    <a:pt x="392506" y="89192"/>
                  </a:cubicBezTo>
                  <a:lnTo>
                    <a:pt x="414401" y="89192"/>
                  </a:lnTo>
                  <a:lnTo>
                    <a:pt x="414401" y="176023"/>
                  </a:lnTo>
                  <a:lnTo>
                    <a:pt x="357784" y="176023"/>
                  </a:lnTo>
                  <a:cubicBezTo>
                    <a:pt x="351333" y="175591"/>
                    <a:pt x="347040" y="178054"/>
                    <a:pt x="342671" y="182791"/>
                  </a:cubicBezTo>
                  <a:cubicBezTo>
                    <a:pt x="338849" y="187008"/>
                    <a:pt x="337401" y="190716"/>
                    <a:pt x="337401" y="196380"/>
                  </a:cubicBezTo>
                  <a:lnTo>
                    <a:pt x="337401" y="401689"/>
                  </a:lnTo>
                  <a:lnTo>
                    <a:pt x="252120" y="401689"/>
                  </a:lnTo>
                  <a:lnTo>
                    <a:pt x="252298" y="150788"/>
                  </a:lnTo>
                  <a:lnTo>
                    <a:pt x="205511" y="150788"/>
                  </a:lnTo>
                  <a:lnTo>
                    <a:pt x="205511" y="330518"/>
                  </a:lnTo>
                  <a:cubicBezTo>
                    <a:pt x="206083" y="332575"/>
                    <a:pt x="206426" y="333959"/>
                    <a:pt x="208000" y="335420"/>
                  </a:cubicBezTo>
                  <a:cubicBezTo>
                    <a:pt x="211201" y="338443"/>
                    <a:pt x="214833" y="339192"/>
                    <a:pt x="219062" y="337884"/>
                  </a:cubicBezTo>
                  <a:lnTo>
                    <a:pt x="219062" y="401752"/>
                  </a:lnTo>
                  <a:lnTo>
                    <a:pt x="160604" y="401752"/>
                  </a:lnTo>
                  <a:cubicBezTo>
                    <a:pt x="148514" y="401206"/>
                    <a:pt x="140729" y="397650"/>
                    <a:pt x="132296" y="388976"/>
                  </a:cubicBezTo>
                  <a:cubicBezTo>
                    <a:pt x="123812" y="380238"/>
                    <a:pt x="120714" y="372199"/>
                    <a:pt x="120612" y="360045"/>
                  </a:cubicBezTo>
                  <a:lnTo>
                    <a:pt x="120612" y="150788"/>
                  </a:lnTo>
                  <a:lnTo>
                    <a:pt x="0" y="150788"/>
                  </a:lnTo>
                  <a:lnTo>
                    <a:pt x="0" y="89281"/>
                  </a:lnTo>
                  <a:lnTo>
                    <a:pt x="121221" y="89281"/>
                  </a:lnTo>
                  <a:lnTo>
                    <a:pt x="1212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Shape 9"/>
            <p:cNvSpPr/>
            <p:nvPr/>
          </p:nvSpPr>
          <p:spPr>
            <a:xfrm>
              <a:off x="1072483" y="104595"/>
              <a:ext cx="201219" cy="317436"/>
            </a:xfrm>
            <a:custGeom>
              <a:avLst/>
              <a:gdLst/>
              <a:ahLst/>
              <a:cxnLst/>
              <a:rect l="0" t="0" r="0" b="0"/>
              <a:pathLst>
                <a:path w="201219" h="317436">
                  <a:moveTo>
                    <a:pt x="137871" y="0"/>
                  </a:moveTo>
                  <a:cubicBezTo>
                    <a:pt x="179083" y="0"/>
                    <a:pt x="201219" y="20333"/>
                    <a:pt x="201219" y="58483"/>
                  </a:cubicBezTo>
                  <a:lnTo>
                    <a:pt x="201219" y="317436"/>
                  </a:lnTo>
                  <a:lnTo>
                    <a:pt x="118161" y="317436"/>
                  </a:lnTo>
                  <a:lnTo>
                    <a:pt x="118161" y="84937"/>
                  </a:lnTo>
                  <a:cubicBezTo>
                    <a:pt x="117704" y="74752"/>
                    <a:pt x="109245" y="67272"/>
                    <a:pt x="99060" y="67120"/>
                  </a:cubicBezTo>
                  <a:cubicBezTo>
                    <a:pt x="88392" y="66967"/>
                    <a:pt x="79934" y="76098"/>
                    <a:pt x="79972" y="86792"/>
                  </a:cubicBezTo>
                  <a:lnTo>
                    <a:pt x="79972" y="317436"/>
                  </a:lnTo>
                  <a:lnTo>
                    <a:pt x="0" y="317436"/>
                  </a:lnTo>
                  <a:lnTo>
                    <a:pt x="0" y="4991"/>
                  </a:lnTo>
                  <a:lnTo>
                    <a:pt x="79972" y="4991"/>
                  </a:lnTo>
                  <a:lnTo>
                    <a:pt x="79972" y="25235"/>
                  </a:lnTo>
                  <a:cubicBezTo>
                    <a:pt x="95479" y="6121"/>
                    <a:pt x="117513" y="0"/>
                    <a:pt x="13787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Shape 10"/>
            <p:cNvSpPr/>
            <p:nvPr/>
          </p:nvSpPr>
          <p:spPr>
            <a:xfrm>
              <a:off x="1415617" y="99688"/>
              <a:ext cx="203007" cy="332867"/>
            </a:xfrm>
            <a:custGeom>
              <a:avLst/>
              <a:gdLst/>
              <a:ahLst/>
              <a:cxnLst/>
              <a:rect l="0" t="0" r="0" b="0"/>
              <a:pathLst>
                <a:path w="203007" h="332867">
                  <a:moveTo>
                    <a:pt x="94742" y="0"/>
                  </a:moveTo>
                  <a:lnTo>
                    <a:pt x="108280" y="0"/>
                  </a:lnTo>
                  <a:cubicBezTo>
                    <a:pt x="147532" y="0"/>
                    <a:pt x="181191" y="19817"/>
                    <a:pt x="195568" y="51795"/>
                  </a:cubicBezTo>
                  <a:lnTo>
                    <a:pt x="203007" y="87530"/>
                  </a:lnTo>
                  <a:lnTo>
                    <a:pt x="203007" y="118174"/>
                  </a:lnTo>
                  <a:lnTo>
                    <a:pt x="120764" y="118174"/>
                  </a:lnTo>
                  <a:lnTo>
                    <a:pt x="120764" y="74079"/>
                  </a:lnTo>
                  <a:cubicBezTo>
                    <a:pt x="120764" y="64008"/>
                    <a:pt x="112674" y="55842"/>
                    <a:pt x="102667" y="55842"/>
                  </a:cubicBezTo>
                  <a:cubicBezTo>
                    <a:pt x="92633" y="55842"/>
                    <a:pt x="84544" y="64008"/>
                    <a:pt x="84544" y="74079"/>
                  </a:cubicBezTo>
                  <a:lnTo>
                    <a:pt x="84544" y="260287"/>
                  </a:lnTo>
                  <a:cubicBezTo>
                    <a:pt x="84544" y="270370"/>
                    <a:pt x="92633" y="278499"/>
                    <a:pt x="102667" y="278499"/>
                  </a:cubicBezTo>
                  <a:cubicBezTo>
                    <a:pt x="112674" y="278499"/>
                    <a:pt x="120764" y="270370"/>
                    <a:pt x="120764" y="260287"/>
                  </a:cubicBezTo>
                  <a:lnTo>
                    <a:pt x="120764" y="199416"/>
                  </a:lnTo>
                  <a:lnTo>
                    <a:pt x="203007" y="199416"/>
                  </a:lnTo>
                  <a:lnTo>
                    <a:pt x="203007" y="247547"/>
                  </a:lnTo>
                  <a:lnTo>
                    <a:pt x="195568" y="282954"/>
                  </a:lnTo>
                  <a:cubicBezTo>
                    <a:pt x="181191" y="314315"/>
                    <a:pt x="147532" y="332867"/>
                    <a:pt x="108280" y="332867"/>
                  </a:cubicBezTo>
                  <a:lnTo>
                    <a:pt x="94742" y="332867"/>
                  </a:lnTo>
                  <a:cubicBezTo>
                    <a:pt x="42418" y="332867"/>
                    <a:pt x="0" y="299886"/>
                    <a:pt x="0" y="247536"/>
                  </a:cubicBezTo>
                  <a:lnTo>
                    <a:pt x="0" y="87541"/>
                  </a:lnTo>
                  <a:cubicBezTo>
                    <a:pt x="0" y="35230"/>
                    <a:pt x="42418" y="0"/>
                    <a:pt x="947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Shape 21611"/>
            <p:cNvSpPr/>
            <p:nvPr/>
          </p:nvSpPr>
          <p:spPr>
            <a:xfrm>
              <a:off x="1304489" y="0"/>
              <a:ext cx="79363" cy="72492"/>
            </a:xfrm>
            <a:custGeom>
              <a:avLst/>
              <a:gdLst/>
              <a:ahLst/>
              <a:cxnLst/>
              <a:rect l="0" t="0" r="0" b="0"/>
              <a:pathLst>
                <a:path w="79363" h="72492">
                  <a:moveTo>
                    <a:pt x="0" y="0"/>
                  </a:moveTo>
                  <a:lnTo>
                    <a:pt x="79363" y="0"/>
                  </a:lnTo>
                  <a:lnTo>
                    <a:pt x="79363" y="72492"/>
                  </a:lnTo>
                  <a:lnTo>
                    <a:pt x="0" y="724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Shape 12"/>
            <p:cNvSpPr/>
            <p:nvPr/>
          </p:nvSpPr>
          <p:spPr>
            <a:xfrm>
              <a:off x="185996" y="99755"/>
              <a:ext cx="102635" cy="332854"/>
            </a:xfrm>
            <a:custGeom>
              <a:avLst/>
              <a:gdLst/>
              <a:ahLst/>
              <a:cxnLst/>
              <a:rect l="0" t="0" r="0" b="0"/>
              <a:pathLst>
                <a:path w="102635" h="332854">
                  <a:moveTo>
                    <a:pt x="94729" y="0"/>
                  </a:moveTo>
                  <a:lnTo>
                    <a:pt x="102635" y="0"/>
                  </a:lnTo>
                  <a:lnTo>
                    <a:pt x="102635" y="55875"/>
                  </a:lnTo>
                  <a:lnTo>
                    <a:pt x="89840" y="61193"/>
                  </a:lnTo>
                  <a:cubicBezTo>
                    <a:pt x="86560" y="64488"/>
                    <a:pt x="84531" y="69044"/>
                    <a:pt x="84531" y="74092"/>
                  </a:cubicBezTo>
                  <a:lnTo>
                    <a:pt x="84531" y="260299"/>
                  </a:lnTo>
                  <a:cubicBezTo>
                    <a:pt x="84531" y="265328"/>
                    <a:pt x="86560" y="269881"/>
                    <a:pt x="89840" y="273177"/>
                  </a:cubicBezTo>
                  <a:lnTo>
                    <a:pt x="102635" y="278503"/>
                  </a:lnTo>
                  <a:lnTo>
                    <a:pt x="102635" y="332854"/>
                  </a:lnTo>
                  <a:lnTo>
                    <a:pt x="94729" y="332854"/>
                  </a:lnTo>
                  <a:cubicBezTo>
                    <a:pt x="42406" y="332854"/>
                    <a:pt x="0" y="299885"/>
                    <a:pt x="0" y="247561"/>
                  </a:cubicBezTo>
                  <a:lnTo>
                    <a:pt x="0" y="87579"/>
                  </a:lnTo>
                  <a:cubicBezTo>
                    <a:pt x="0" y="35255"/>
                    <a:pt x="42406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Shape 13"/>
            <p:cNvSpPr/>
            <p:nvPr/>
          </p:nvSpPr>
          <p:spPr>
            <a:xfrm>
              <a:off x="288631" y="99755"/>
              <a:ext cx="100400" cy="332854"/>
            </a:xfrm>
            <a:custGeom>
              <a:avLst/>
              <a:gdLst/>
              <a:ahLst/>
              <a:cxnLst/>
              <a:rect l="0" t="0" r="0" b="0"/>
              <a:pathLst>
                <a:path w="100400" h="332854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400" y="35255"/>
                    <a:pt x="100400" y="87579"/>
                  </a:cubicBezTo>
                  <a:lnTo>
                    <a:pt x="100400" y="247561"/>
                  </a:lnTo>
                  <a:cubicBezTo>
                    <a:pt x="100400" y="299885"/>
                    <a:pt x="57969" y="332854"/>
                    <a:pt x="5645" y="332854"/>
                  </a:cubicBezTo>
                  <a:lnTo>
                    <a:pt x="0" y="332854"/>
                  </a:lnTo>
                  <a:lnTo>
                    <a:pt x="0" y="278503"/>
                  </a:lnTo>
                  <a:lnTo>
                    <a:pt x="19" y="278511"/>
                  </a:lnTo>
                  <a:cubicBezTo>
                    <a:pt x="10014" y="278511"/>
                    <a:pt x="18104" y="270358"/>
                    <a:pt x="18104" y="260299"/>
                  </a:cubicBezTo>
                  <a:lnTo>
                    <a:pt x="18104" y="74092"/>
                  </a:lnTo>
                  <a:cubicBezTo>
                    <a:pt x="18104" y="63995"/>
                    <a:pt x="10014" y="55867"/>
                    <a:pt x="19" y="55867"/>
                  </a:cubicBezTo>
                  <a:lnTo>
                    <a:pt x="0" y="5587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Shape 14"/>
            <p:cNvSpPr/>
            <p:nvPr/>
          </p:nvSpPr>
          <p:spPr>
            <a:xfrm>
              <a:off x="838880" y="99704"/>
              <a:ext cx="102635" cy="332829"/>
            </a:xfrm>
            <a:custGeom>
              <a:avLst/>
              <a:gdLst/>
              <a:ahLst/>
              <a:cxnLst/>
              <a:rect l="0" t="0" r="0" b="0"/>
              <a:pathLst>
                <a:path w="102635" h="332829">
                  <a:moveTo>
                    <a:pt x="94729" y="0"/>
                  </a:moveTo>
                  <a:lnTo>
                    <a:pt x="102635" y="0"/>
                  </a:lnTo>
                  <a:lnTo>
                    <a:pt x="102635" y="55825"/>
                  </a:lnTo>
                  <a:lnTo>
                    <a:pt x="89834" y="61154"/>
                  </a:lnTo>
                  <a:cubicBezTo>
                    <a:pt x="86551" y="64453"/>
                    <a:pt x="84519" y="69011"/>
                    <a:pt x="84519" y="74054"/>
                  </a:cubicBezTo>
                  <a:lnTo>
                    <a:pt x="84519" y="260274"/>
                  </a:lnTo>
                  <a:cubicBezTo>
                    <a:pt x="84519" y="265309"/>
                    <a:pt x="86551" y="269866"/>
                    <a:pt x="89834" y="273163"/>
                  </a:cubicBezTo>
                  <a:lnTo>
                    <a:pt x="102635" y="278491"/>
                  </a:lnTo>
                  <a:lnTo>
                    <a:pt x="102635" y="332829"/>
                  </a:lnTo>
                  <a:lnTo>
                    <a:pt x="94729" y="332829"/>
                  </a:lnTo>
                  <a:cubicBezTo>
                    <a:pt x="42431" y="332829"/>
                    <a:pt x="0" y="299898"/>
                    <a:pt x="0" y="247523"/>
                  </a:cubicBezTo>
                  <a:lnTo>
                    <a:pt x="0" y="87529"/>
                  </a:lnTo>
                  <a:cubicBezTo>
                    <a:pt x="0" y="35217"/>
                    <a:pt x="42431" y="0"/>
                    <a:pt x="94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Shape 15"/>
            <p:cNvSpPr/>
            <p:nvPr/>
          </p:nvSpPr>
          <p:spPr>
            <a:xfrm>
              <a:off x="941515" y="99704"/>
              <a:ext cx="100374" cy="332829"/>
            </a:xfrm>
            <a:custGeom>
              <a:avLst/>
              <a:gdLst/>
              <a:ahLst/>
              <a:cxnLst/>
              <a:rect l="0" t="0" r="0" b="0"/>
              <a:pathLst>
                <a:path w="100374" h="332829">
                  <a:moveTo>
                    <a:pt x="0" y="0"/>
                  </a:moveTo>
                  <a:lnTo>
                    <a:pt x="5645" y="0"/>
                  </a:lnTo>
                  <a:cubicBezTo>
                    <a:pt x="57969" y="0"/>
                    <a:pt x="100374" y="35217"/>
                    <a:pt x="100374" y="87529"/>
                  </a:cubicBezTo>
                  <a:lnTo>
                    <a:pt x="100374" y="247523"/>
                  </a:lnTo>
                  <a:cubicBezTo>
                    <a:pt x="100374" y="299898"/>
                    <a:pt x="57969" y="332829"/>
                    <a:pt x="5645" y="332829"/>
                  </a:cubicBezTo>
                  <a:lnTo>
                    <a:pt x="0" y="332829"/>
                  </a:lnTo>
                  <a:lnTo>
                    <a:pt x="0" y="278491"/>
                  </a:lnTo>
                  <a:lnTo>
                    <a:pt x="19" y="278499"/>
                  </a:lnTo>
                  <a:cubicBezTo>
                    <a:pt x="10001" y="278499"/>
                    <a:pt x="18117" y="270345"/>
                    <a:pt x="18117" y="260274"/>
                  </a:cubicBezTo>
                  <a:lnTo>
                    <a:pt x="18117" y="74054"/>
                  </a:lnTo>
                  <a:cubicBezTo>
                    <a:pt x="18117" y="63970"/>
                    <a:pt x="10001" y="55817"/>
                    <a:pt x="19" y="55817"/>
                  </a:cubicBezTo>
                  <a:lnTo>
                    <a:pt x="0" y="5582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 userDrawn="1">
            <p:ph type="title" hasCustomPrompt="1"/>
          </p:nvPr>
        </p:nvSpPr>
        <p:spPr>
          <a:xfrm>
            <a:off x="1763687" y="410434"/>
            <a:ext cx="5681309" cy="471827"/>
          </a:xfrm>
        </p:spPr>
        <p:txBody>
          <a:bodyPr/>
          <a:lstStyle>
            <a:lvl1pPr>
              <a:defRPr sz="3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55671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08AC-4DDD-4C6B-82F4-12612CE792B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5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63332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8349B-038D-4903-AFCD-A930A77B7D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11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4031-CD8C-44E9-8EB3-AFA776F7D90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66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8823-55F5-4555-A236-CBD037FB1E4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09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80A52-4879-4D1D-8B91-46D00DB69D4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7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934A-E198-40A1-BAD4-51BA3C87A73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95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0955C-4655-4C8A-B50C-B95299A820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79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6146-5EE7-49AA-8DB3-C4D238823DF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-23587" y="-24690"/>
            <a:ext cx="9191174" cy="1116181"/>
            <a:chOff x="-42243" y="-2342"/>
            <a:chExt cx="12254898" cy="1488241"/>
          </a:xfrm>
        </p:grpSpPr>
        <p:pic>
          <p:nvPicPr>
            <p:cNvPr id="8" name="Picture 3699"/>
            <p:cNvPicPr/>
            <p:nvPr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7164" y="-2342"/>
              <a:ext cx="12229163" cy="1488241"/>
            </a:xfrm>
            <a:prstGeom prst="rect">
              <a:avLst/>
            </a:prstGeom>
          </p:spPr>
        </p:pic>
        <p:sp>
          <p:nvSpPr>
            <p:cNvPr id="9" name="Shape 7"/>
            <p:cNvSpPr/>
            <p:nvPr/>
          </p:nvSpPr>
          <p:spPr>
            <a:xfrm>
              <a:off x="-42243" y="-2341"/>
              <a:ext cx="12254898" cy="397704"/>
            </a:xfrm>
            <a:custGeom>
              <a:avLst/>
              <a:gdLst/>
              <a:ahLst/>
              <a:cxnLst/>
              <a:rect l="0" t="0" r="0" b="0"/>
              <a:pathLst>
                <a:path w="7559993" h="538805">
                  <a:moveTo>
                    <a:pt x="0" y="0"/>
                  </a:moveTo>
                  <a:lnTo>
                    <a:pt x="7559993" y="0"/>
                  </a:lnTo>
                  <a:lnTo>
                    <a:pt x="7559993" y="293483"/>
                  </a:lnTo>
                  <a:lnTo>
                    <a:pt x="7265241" y="336295"/>
                  </a:lnTo>
                  <a:cubicBezTo>
                    <a:pt x="6304924" y="465063"/>
                    <a:pt x="5204146" y="538805"/>
                    <a:pt x="4031600" y="538805"/>
                  </a:cubicBezTo>
                  <a:cubicBezTo>
                    <a:pt x="2722663" y="538805"/>
                    <a:pt x="1277134" y="441003"/>
                    <a:pt x="204960" y="281134"/>
                  </a:cubicBezTo>
                  <a:lnTo>
                    <a:pt x="0" y="24902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 wrap="none">
              <a:noAutofit/>
            </a:bodyPr>
            <a:lstStyle/>
            <a:p>
              <a:pPr eaLnBrk="1" hangingPunct="1"/>
              <a:endParaRPr kumimoji="1" lang="zh-TW" altLang="en-US" sz="18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20298"/>
            <p:cNvGrpSpPr/>
            <p:nvPr/>
          </p:nvGrpSpPr>
          <p:grpSpPr>
            <a:xfrm>
              <a:off x="8933362" y="395363"/>
              <a:ext cx="2910186" cy="777411"/>
              <a:chOff x="329" y="0"/>
              <a:chExt cx="1618295" cy="432609"/>
            </a:xfrm>
          </p:grpSpPr>
          <p:sp>
            <p:nvSpPr>
              <p:cNvPr id="11" name="Shape 21610"/>
              <p:cNvSpPr/>
              <p:nvPr/>
            </p:nvSpPr>
            <p:spPr>
              <a:xfrm>
                <a:off x="1304489" y="109589"/>
                <a:ext cx="79997" cy="312445"/>
              </a:xfrm>
              <a:custGeom>
                <a:avLst/>
                <a:gdLst/>
                <a:ahLst/>
                <a:cxnLst/>
                <a:rect l="0" t="0" r="0" b="0"/>
                <a:pathLst>
                  <a:path w="79997" h="312445">
                    <a:moveTo>
                      <a:pt x="0" y="0"/>
                    </a:moveTo>
                    <a:lnTo>
                      <a:pt x="79997" y="0"/>
                    </a:lnTo>
                    <a:lnTo>
                      <a:pt x="79997" y="312445"/>
                    </a:lnTo>
                    <a:lnTo>
                      <a:pt x="0" y="312445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Shape 7"/>
              <p:cNvSpPr/>
              <p:nvPr/>
            </p:nvSpPr>
            <p:spPr>
              <a:xfrm>
                <a:off x="329" y="109586"/>
                <a:ext cx="162293" cy="312445"/>
              </a:xfrm>
              <a:custGeom>
                <a:avLst/>
                <a:gdLst/>
                <a:ahLst/>
                <a:cxnLst/>
                <a:rect l="0" t="0" r="0" b="0"/>
                <a:pathLst>
                  <a:path w="162293" h="312445">
                    <a:moveTo>
                      <a:pt x="0" y="0"/>
                    </a:moveTo>
                    <a:lnTo>
                      <a:pt x="84518" y="0"/>
                    </a:lnTo>
                    <a:lnTo>
                      <a:pt x="84518" y="31686"/>
                    </a:lnTo>
                    <a:cubicBezTo>
                      <a:pt x="91859" y="23926"/>
                      <a:pt x="96647" y="20015"/>
                      <a:pt x="105677" y="14339"/>
                    </a:cubicBezTo>
                    <a:cubicBezTo>
                      <a:pt x="118059" y="6503"/>
                      <a:pt x="126136" y="3442"/>
                      <a:pt x="140411" y="0"/>
                    </a:cubicBezTo>
                    <a:lnTo>
                      <a:pt x="162293" y="0"/>
                    </a:lnTo>
                    <a:lnTo>
                      <a:pt x="162293" y="86779"/>
                    </a:lnTo>
                    <a:lnTo>
                      <a:pt x="105677" y="86779"/>
                    </a:lnTo>
                    <a:cubicBezTo>
                      <a:pt x="99238" y="86334"/>
                      <a:pt x="94945" y="88824"/>
                      <a:pt x="90602" y="93549"/>
                    </a:cubicBezTo>
                    <a:cubicBezTo>
                      <a:pt x="86741" y="97777"/>
                      <a:pt x="85280" y="101473"/>
                      <a:pt x="85280" y="107162"/>
                    </a:cubicBezTo>
                    <a:lnTo>
                      <a:pt x="85280" y="312445"/>
                    </a:lnTo>
                    <a:lnTo>
                      <a:pt x="0" y="31244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Shape 8"/>
              <p:cNvSpPr/>
              <p:nvPr/>
            </p:nvSpPr>
            <p:spPr>
              <a:xfrm>
                <a:off x="401093" y="20292"/>
                <a:ext cx="414401" cy="401752"/>
              </a:xfrm>
              <a:custGeom>
                <a:avLst/>
                <a:gdLst/>
                <a:ahLst/>
                <a:cxnLst/>
                <a:rect l="0" t="0" r="0" b="0"/>
                <a:pathLst>
                  <a:path w="414401" h="401752">
                    <a:moveTo>
                      <a:pt x="121221" y="0"/>
                    </a:moveTo>
                    <a:lnTo>
                      <a:pt x="201206" y="0"/>
                    </a:lnTo>
                    <a:lnTo>
                      <a:pt x="201206" y="89192"/>
                    </a:lnTo>
                    <a:lnTo>
                      <a:pt x="336652" y="89192"/>
                    </a:lnTo>
                    <a:lnTo>
                      <a:pt x="336652" y="120917"/>
                    </a:lnTo>
                    <a:cubicBezTo>
                      <a:pt x="343929" y="113106"/>
                      <a:pt x="348767" y="109258"/>
                      <a:pt x="357784" y="103569"/>
                    </a:cubicBezTo>
                    <a:cubicBezTo>
                      <a:pt x="370154" y="95721"/>
                      <a:pt x="378257" y="92659"/>
                      <a:pt x="392506" y="89192"/>
                    </a:cubicBezTo>
                    <a:lnTo>
                      <a:pt x="414401" y="89192"/>
                    </a:lnTo>
                    <a:lnTo>
                      <a:pt x="414401" y="176023"/>
                    </a:lnTo>
                    <a:lnTo>
                      <a:pt x="357784" y="176023"/>
                    </a:lnTo>
                    <a:cubicBezTo>
                      <a:pt x="351333" y="175591"/>
                      <a:pt x="347040" y="178054"/>
                      <a:pt x="342671" y="182791"/>
                    </a:cubicBezTo>
                    <a:cubicBezTo>
                      <a:pt x="338849" y="187008"/>
                      <a:pt x="337401" y="190716"/>
                      <a:pt x="337401" y="196380"/>
                    </a:cubicBezTo>
                    <a:lnTo>
                      <a:pt x="337401" y="401689"/>
                    </a:lnTo>
                    <a:lnTo>
                      <a:pt x="252120" y="401689"/>
                    </a:lnTo>
                    <a:lnTo>
                      <a:pt x="252298" y="150788"/>
                    </a:lnTo>
                    <a:lnTo>
                      <a:pt x="205511" y="150788"/>
                    </a:lnTo>
                    <a:lnTo>
                      <a:pt x="205511" y="330518"/>
                    </a:lnTo>
                    <a:cubicBezTo>
                      <a:pt x="206083" y="332575"/>
                      <a:pt x="206426" y="333959"/>
                      <a:pt x="208000" y="335420"/>
                    </a:cubicBezTo>
                    <a:cubicBezTo>
                      <a:pt x="211201" y="338443"/>
                      <a:pt x="214833" y="339192"/>
                      <a:pt x="219062" y="337884"/>
                    </a:cubicBezTo>
                    <a:lnTo>
                      <a:pt x="219062" y="401752"/>
                    </a:lnTo>
                    <a:lnTo>
                      <a:pt x="160604" y="401752"/>
                    </a:lnTo>
                    <a:cubicBezTo>
                      <a:pt x="148514" y="401206"/>
                      <a:pt x="140729" y="397650"/>
                      <a:pt x="132296" y="388976"/>
                    </a:cubicBezTo>
                    <a:cubicBezTo>
                      <a:pt x="123812" y="380238"/>
                      <a:pt x="120714" y="372199"/>
                      <a:pt x="120612" y="360045"/>
                    </a:cubicBezTo>
                    <a:lnTo>
                      <a:pt x="120612" y="150788"/>
                    </a:lnTo>
                    <a:lnTo>
                      <a:pt x="0" y="150788"/>
                    </a:lnTo>
                    <a:lnTo>
                      <a:pt x="0" y="89281"/>
                    </a:lnTo>
                    <a:lnTo>
                      <a:pt x="121221" y="89281"/>
                    </a:lnTo>
                    <a:lnTo>
                      <a:pt x="121221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Shape 9"/>
              <p:cNvSpPr/>
              <p:nvPr/>
            </p:nvSpPr>
            <p:spPr>
              <a:xfrm>
                <a:off x="1072483" y="104595"/>
                <a:ext cx="201219" cy="317436"/>
              </a:xfrm>
              <a:custGeom>
                <a:avLst/>
                <a:gdLst/>
                <a:ahLst/>
                <a:cxnLst/>
                <a:rect l="0" t="0" r="0" b="0"/>
                <a:pathLst>
                  <a:path w="201219" h="317436">
                    <a:moveTo>
                      <a:pt x="137871" y="0"/>
                    </a:moveTo>
                    <a:cubicBezTo>
                      <a:pt x="179083" y="0"/>
                      <a:pt x="201219" y="20333"/>
                      <a:pt x="201219" y="58483"/>
                    </a:cubicBezTo>
                    <a:lnTo>
                      <a:pt x="201219" y="317436"/>
                    </a:lnTo>
                    <a:lnTo>
                      <a:pt x="118161" y="317436"/>
                    </a:lnTo>
                    <a:lnTo>
                      <a:pt x="118161" y="84937"/>
                    </a:lnTo>
                    <a:cubicBezTo>
                      <a:pt x="117704" y="74752"/>
                      <a:pt x="109245" y="67272"/>
                      <a:pt x="99060" y="67120"/>
                    </a:cubicBezTo>
                    <a:cubicBezTo>
                      <a:pt x="88392" y="66967"/>
                      <a:pt x="79934" y="76098"/>
                      <a:pt x="79972" y="86792"/>
                    </a:cubicBezTo>
                    <a:lnTo>
                      <a:pt x="79972" y="317436"/>
                    </a:lnTo>
                    <a:lnTo>
                      <a:pt x="0" y="317436"/>
                    </a:lnTo>
                    <a:lnTo>
                      <a:pt x="0" y="4991"/>
                    </a:lnTo>
                    <a:lnTo>
                      <a:pt x="79972" y="4991"/>
                    </a:lnTo>
                    <a:lnTo>
                      <a:pt x="79972" y="25235"/>
                    </a:lnTo>
                    <a:cubicBezTo>
                      <a:pt x="95479" y="6121"/>
                      <a:pt x="117513" y="0"/>
                      <a:pt x="13787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Shape 10"/>
              <p:cNvSpPr/>
              <p:nvPr/>
            </p:nvSpPr>
            <p:spPr>
              <a:xfrm>
                <a:off x="1415617" y="99688"/>
                <a:ext cx="203007" cy="332867"/>
              </a:xfrm>
              <a:custGeom>
                <a:avLst/>
                <a:gdLst/>
                <a:ahLst/>
                <a:cxnLst/>
                <a:rect l="0" t="0" r="0" b="0"/>
                <a:pathLst>
                  <a:path w="203007" h="332867">
                    <a:moveTo>
                      <a:pt x="94742" y="0"/>
                    </a:moveTo>
                    <a:lnTo>
                      <a:pt x="108280" y="0"/>
                    </a:lnTo>
                    <a:cubicBezTo>
                      <a:pt x="147532" y="0"/>
                      <a:pt x="181191" y="19817"/>
                      <a:pt x="195568" y="51795"/>
                    </a:cubicBezTo>
                    <a:lnTo>
                      <a:pt x="203007" y="87530"/>
                    </a:lnTo>
                    <a:lnTo>
                      <a:pt x="203007" y="118174"/>
                    </a:lnTo>
                    <a:lnTo>
                      <a:pt x="120764" y="118174"/>
                    </a:lnTo>
                    <a:lnTo>
                      <a:pt x="120764" y="74079"/>
                    </a:lnTo>
                    <a:cubicBezTo>
                      <a:pt x="120764" y="64008"/>
                      <a:pt x="112674" y="55842"/>
                      <a:pt x="102667" y="55842"/>
                    </a:cubicBezTo>
                    <a:cubicBezTo>
                      <a:pt x="92633" y="55842"/>
                      <a:pt x="84544" y="64008"/>
                      <a:pt x="84544" y="74079"/>
                    </a:cubicBezTo>
                    <a:lnTo>
                      <a:pt x="84544" y="260287"/>
                    </a:lnTo>
                    <a:cubicBezTo>
                      <a:pt x="84544" y="270370"/>
                      <a:pt x="92633" y="278499"/>
                      <a:pt x="102667" y="278499"/>
                    </a:cubicBezTo>
                    <a:cubicBezTo>
                      <a:pt x="112674" y="278499"/>
                      <a:pt x="120764" y="270370"/>
                      <a:pt x="120764" y="260287"/>
                    </a:cubicBezTo>
                    <a:lnTo>
                      <a:pt x="120764" y="199416"/>
                    </a:lnTo>
                    <a:lnTo>
                      <a:pt x="203007" y="199416"/>
                    </a:lnTo>
                    <a:lnTo>
                      <a:pt x="203007" y="247547"/>
                    </a:lnTo>
                    <a:lnTo>
                      <a:pt x="195568" y="282954"/>
                    </a:lnTo>
                    <a:cubicBezTo>
                      <a:pt x="181191" y="314315"/>
                      <a:pt x="147532" y="332867"/>
                      <a:pt x="108280" y="332867"/>
                    </a:cubicBezTo>
                    <a:lnTo>
                      <a:pt x="94742" y="332867"/>
                    </a:lnTo>
                    <a:cubicBezTo>
                      <a:pt x="42418" y="332867"/>
                      <a:pt x="0" y="299886"/>
                      <a:pt x="0" y="247536"/>
                    </a:cubicBezTo>
                    <a:lnTo>
                      <a:pt x="0" y="87541"/>
                    </a:lnTo>
                    <a:cubicBezTo>
                      <a:pt x="0" y="35230"/>
                      <a:pt x="42418" y="0"/>
                      <a:pt x="94742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Shape 21611"/>
              <p:cNvSpPr/>
              <p:nvPr/>
            </p:nvSpPr>
            <p:spPr>
              <a:xfrm>
                <a:off x="1304489" y="0"/>
                <a:ext cx="79363" cy="72492"/>
              </a:xfrm>
              <a:custGeom>
                <a:avLst/>
                <a:gdLst/>
                <a:ahLst/>
                <a:cxnLst/>
                <a:rect l="0" t="0" r="0" b="0"/>
                <a:pathLst>
                  <a:path w="79363" h="72492">
                    <a:moveTo>
                      <a:pt x="0" y="0"/>
                    </a:moveTo>
                    <a:lnTo>
                      <a:pt x="79363" y="0"/>
                    </a:lnTo>
                    <a:lnTo>
                      <a:pt x="79363" y="72492"/>
                    </a:lnTo>
                    <a:lnTo>
                      <a:pt x="0" y="72492"/>
                    </a:lnTo>
                    <a:lnTo>
                      <a:pt x="0" y="0"/>
                    </a:lnTo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Shape 12"/>
              <p:cNvSpPr/>
              <p:nvPr/>
            </p:nvSpPr>
            <p:spPr>
              <a:xfrm>
                <a:off x="185996" y="99755"/>
                <a:ext cx="102635" cy="332854"/>
              </a:xfrm>
              <a:custGeom>
                <a:avLst/>
                <a:gdLst/>
                <a:ahLst/>
                <a:cxnLst/>
                <a:rect l="0" t="0" r="0" b="0"/>
                <a:pathLst>
                  <a:path w="102635" h="332854">
                    <a:moveTo>
                      <a:pt x="94729" y="0"/>
                    </a:moveTo>
                    <a:lnTo>
                      <a:pt x="102635" y="0"/>
                    </a:lnTo>
                    <a:lnTo>
                      <a:pt x="102635" y="55875"/>
                    </a:lnTo>
                    <a:lnTo>
                      <a:pt x="89840" y="61193"/>
                    </a:lnTo>
                    <a:cubicBezTo>
                      <a:pt x="86560" y="64488"/>
                      <a:pt x="84531" y="69044"/>
                      <a:pt x="84531" y="74092"/>
                    </a:cubicBezTo>
                    <a:lnTo>
                      <a:pt x="84531" y="260299"/>
                    </a:lnTo>
                    <a:cubicBezTo>
                      <a:pt x="84531" y="265328"/>
                      <a:pt x="86560" y="269881"/>
                      <a:pt x="89840" y="273177"/>
                    </a:cubicBezTo>
                    <a:lnTo>
                      <a:pt x="102635" y="278503"/>
                    </a:lnTo>
                    <a:lnTo>
                      <a:pt x="102635" y="332854"/>
                    </a:lnTo>
                    <a:lnTo>
                      <a:pt x="94729" y="332854"/>
                    </a:lnTo>
                    <a:cubicBezTo>
                      <a:pt x="42406" y="332854"/>
                      <a:pt x="0" y="299885"/>
                      <a:pt x="0" y="247561"/>
                    </a:cubicBezTo>
                    <a:lnTo>
                      <a:pt x="0" y="87579"/>
                    </a:lnTo>
                    <a:cubicBezTo>
                      <a:pt x="0" y="35255"/>
                      <a:pt x="42406" y="0"/>
                      <a:pt x="94729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Shape 13"/>
              <p:cNvSpPr/>
              <p:nvPr/>
            </p:nvSpPr>
            <p:spPr>
              <a:xfrm>
                <a:off x="288631" y="99755"/>
                <a:ext cx="100400" cy="332854"/>
              </a:xfrm>
              <a:custGeom>
                <a:avLst/>
                <a:gdLst/>
                <a:ahLst/>
                <a:cxnLst/>
                <a:rect l="0" t="0" r="0" b="0"/>
                <a:pathLst>
                  <a:path w="100400" h="332854">
                    <a:moveTo>
                      <a:pt x="0" y="0"/>
                    </a:moveTo>
                    <a:lnTo>
                      <a:pt x="5645" y="0"/>
                    </a:lnTo>
                    <a:cubicBezTo>
                      <a:pt x="57969" y="0"/>
                      <a:pt x="100400" y="35255"/>
                      <a:pt x="100400" y="87579"/>
                    </a:cubicBezTo>
                    <a:lnTo>
                      <a:pt x="100400" y="247561"/>
                    </a:lnTo>
                    <a:cubicBezTo>
                      <a:pt x="100400" y="299885"/>
                      <a:pt x="57969" y="332854"/>
                      <a:pt x="5645" y="332854"/>
                    </a:cubicBezTo>
                    <a:lnTo>
                      <a:pt x="0" y="332854"/>
                    </a:lnTo>
                    <a:lnTo>
                      <a:pt x="0" y="278503"/>
                    </a:lnTo>
                    <a:lnTo>
                      <a:pt x="19" y="278511"/>
                    </a:lnTo>
                    <a:cubicBezTo>
                      <a:pt x="10014" y="278511"/>
                      <a:pt x="18104" y="270358"/>
                      <a:pt x="18104" y="260299"/>
                    </a:cubicBezTo>
                    <a:lnTo>
                      <a:pt x="18104" y="74092"/>
                    </a:lnTo>
                    <a:cubicBezTo>
                      <a:pt x="18104" y="63995"/>
                      <a:pt x="10014" y="55867"/>
                      <a:pt x="19" y="55867"/>
                    </a:cubicBezTo>
                    <a:lnTo>
                      <a:pt x="0" y="5587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Shape 14"/>
              <p:cNvSpPr/>
              <p:nvPr/>
            </p:nvSpPr>
            <p:spPr>
              <a:xfrm>
                <a:off x="838880" y="99704"/>
                <a:ext cx="102635" cy="332829"/>
              </a:xfrm>
              <a:custGeom>
                <a:avLst/>
                <a:gdLst/>
                <a:ahLst/>
                <a:cxnLst/>
                <a:rect l="0" t="0" r="0" b="0"/>
                <a:pathLst>
                  <a:path w="102635" h="332829">
                    <a:moveTo>
                      <a:pt x="94729" y="0"/>
                    </a:moveTo>
                    <a:lnTo>
                      <a:pt x="102635" y="0"/>
                    </a:lnTo>
                    <a:lnTo>
                      <a:pt x="102635" y="55825"/>
                    </a:lnTo>
                    <a:lnTo>
                      <a:pt x="89834" y="61154"/>
                    </a:lnTo>
                    <a:cubicBezTo>
                      <a:pt x="86551" y="64453"/>
                      <a:pt x="84519" y="69011"/>
                      <a:pt x="84519" y="74054"/>
                    </a:cubicBezTo>
                    <a:lnTo>
                      <a:pt x="84519" y="260274"/>
                    </a:lnTo>
                    <a:cubicBezTo>
                      <a:pt x="84519" y="265309"/>
                      <a:pt x="86551" y="269866"/>
                      <a:pt x="89834" y="273163"/>
                    </a:cubicBezTo>
                    <a:lnTo>
                      <a:pt x="102635" y="278491"/>
                    </a:lnTo>
                    <a:lnTo>
                      <a:pt x="102635" y="332829"/>
                    </a:lnTo>
                    <a:lnTo>
                      <a:pt x="94729" y="332829"/>
                    </a:lnTo>
                    <a:cubicBezTo>
                      <a:pt x="42431" y="332829"/>
                      <a:pt x="0" y="299898"/>
                      <a:pt x="0" y="247523"/>
                    </a:cubicBezTo>
                    <a:lnTo>
                      <a:pt x="0" y="87529"/>
                    </a:lnTo>
                    <a:cubicBezTo>
                      <a:pt x="0" y="35217"/>
                      <a:pt x="42431" y="0"/>
                      <a:pt x="94729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Shape 15"/>
              <p:cNvSpPr/>
              <p:nvPr/>
            </p:nvSpPr>
            <p:spPr>
              <a:xfrm>
                <a:off x="941515" y="99704"/>
                <a:ext cx="100374" cy="332829"/>
              </a:xfrm>
              <a:custGeom>
                <a:avLst/>
                <a:gdLst/>
                <a:ahLst/>
                <a:cxnLst/>
                <a:rect l="0" t="0" r="0" b="0"/>
                <a:pathLst>
                  <a:path w="100374" h="332829">
                    <a:moveTo>
                      <a:pt x="0" y="0"/>
                    </a:moveTo>
                    <a:lnTo>
                      <a:pt x="5645" y="0"/>
                    </a:lnTo>
                    <a:cubicBezTo>
                      <a:pt x="57969" y="0"/>
                      <a:pt x="100374" y="35217"/>
                      <a:pt x="100374" y="87529"/>
                    </a:cubicBezTo>
                    <a:lnTo>
                      <a:pt x="100374" y="247523"/>
                    </a:lnTo>
                    <a:cubicBezTo>
                      <a:pt x="100374" y="299898"/>
                      <a:pt x="57969" y="332829"/>
                      <a:pt x="5645" y="332829"/>
                    </a:cubicBezTo>
                    <a:lnTo>
                      <a:pt x="0" y="332829"/>
                    </a:lnTo>
                    <a:lnTo>
                      <a:pt x="0" y="278491"/>
                    </a:lnTo>
                    <a:lnTo>
                      <a:pt x="19" y="278499"/>
                    </a:lnTo>
                    <a:cubicBezTo>
                      <a:pt x="10001" y="278499"/>
                      <a:pt x="18117" y="270345"/>
                      <a:pt x="18117" y="260274"/>
                    </a:cubicBezTo>
                    <a:lnTo>
                      <a:pt x="18117" y="74054"/>
                    </a:lnTo>
                    <a:cubicBezTo>
                      <a:pt x="18117" y="63970"/>
                      <a:pt x="10001" y="55817"/>
                      <a:pt x="19" y="55817"/>
                    </a:cubicBezTo>
                    <a:lnTo>
                      <a:pt x="0" y="55825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4322B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pPr eaLnBrk="1" hangingPunct="1"/>
                <a:endParaRPr kumimoji="1" lang="zh-TW" altLang="en-US" sz="18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85800" y="273589"/>
            <a:ext cx="5918555" cy="582955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按一下以編標題樣式</a:t>
            </a:r>
          </a:p>
        </p:txBody>
      </p:sp>
    </p:spTree>
    <p:extLst>
      <p:ext uri="{BB962C8B-B14F-4D97-AF65-F5344CB8AC3E}">
        <p14:creationId xmlns:p14="http://schemas.microsoft.com/office/powerpoint/2010/main" val="1544858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97A3-0AE4-49AF-A3DF-85FF6029E7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49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noProof="0"/>
              <a:t>按一下圖示以新增美工 圖案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88147-89BC-4A76-AADD-EB9D0FF095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07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00C3-05C0-440D-B51E-FAF58941B03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6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60611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9681D-7612-4AA1-A339-BD7963AB5E4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5186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8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8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8992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4323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4" descr="PP_Folgeseiten_Neu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6"/>
          <p:cNvSpPr>
            <a:spLocks noChangeArrowheads="1"/>
          </p:cNvSpPr>
          <p:nvPr userDrawn="1"/>
        </p:nvSpPr>
        <p:spPr bwMode="auto">
          <a:xfrm>
            <a:off x="7219950" y="6172200"/>
            <a:ext cx="1924050" cy="51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1028" name="Picture 47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0525" y="6343650"/>
            <a:ext cx="9620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49"/>
          <p:cNvSpPr>
            <a:spLocks noChangeArrowheads="1"/>
          </p:cNvSpPr>
          <p:nvPr userDrawn="1"/>
        </p:nvSpPr>
        <p:spPr bwMode="auto">
          <a:xfrm>
            <a:off x="7924800" y="6618288"/>
            <a:ext cx="1090613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11EC43B0-A5ED-4D2D-8036-5693E1E43CC6}" type="slidenum">
              <a:rPr kumimoji="1" lang="en-US" altLang="zh-TW" b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defRPr/>
              </a:pPr>
              <a:t>‹#›</a:t>
            </a:fld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9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11EC43B0-A5ED-4D2D-8036-5693E1E43CC6}" type="slidenum">
              <a:rPr kumimoji="1" lang="en-US" altLang="zh-TW" b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defRPr/>
              </a:pPr>
              <a:t>‹#›</a:t>
            </a:fld>
            <a:endParaRPr kumimoji="1" lang="en-US" altLang="zh-TW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9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wmf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470025"/>
          </a:xfrm>
        </p:spPr>
        <p:txBody>
          <a:bodyPr/>
          <a:lstStyle/>
          <a:p>
            <a:r>
              <a:rPr lang="zh-TW" altLang="en-US" dirty="0"/>
              <a:t>溫濕度傳送器教育訓練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485227"/>
          </a:xfrm>
        </p:spPr>
        <p:txBody>
          <a:bodyPr/>
          <a:lstStyle/>
          <a:p>
            <a:r>
              <a:rPr lang="zh-TW" altLang="en-US" dirty="0"/>
              <a:t>星南實業股份有限公司</a:t>
            </a:r>
            <a:endParaRPr lang="en-US" altLang="zh-TW" dirty="0"/>
          </a:p>
          <a:p>
            <a:r>
              <a:rPr lang="zh-TW" altLang="en-US" dirty="0"/>
              <a:t>姚閔中</a:t>
            </a:r>
          </a:p>
        </p:txBody>
      </p:sp>
    </p:spTree>
    <p:extLst>
      <p:ext uri="{BB962C8B-B14F-4D97-AF65-F5344CB8AC3E}">
        <p14:creationId xmlns:p14="http://schemas.microsoft.com/office/powerpoint/2010/main" val="35042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129333" y="2092673"/>
            <a:ext cx="7245350" cy="1568450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5F5F5F"/>
                </a:solidFill>
                <a:ea typeface="新細明體" panose="02020500000000000000" pitchFamily="18" charset="-120"/>
              </a:rPr>
              <a:t>絕對濕度的計算</a:t>
            </a:r>
          </a:p>
          <a:p>
            <a:pPr eaLnBrk="1" hangingPunct="1"/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10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r>
              <a:rPr lang="zh-TW" altLang="en-US" dirty="0">
                <a:ea typeface="新細明體" panose="02020500000000000000" pitchFamily="18" charset="-120"/>
              </a:rPr>
              <a:t>  </a:t>
            </a:r>
            <a:r>
              <a:rPr lang="en-US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可計算露點或霜點</a:t>
            </a:r>
            <a:endParaRPr lang="en-US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en-US" altLang="zh-TW" sz="1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de-DE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01" y="2181882"/>
            <a:ext cx="627179" cy="5991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028972" y="1948657"/>
            <a:ext cx="7245350" cy="2214562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5F5F5F"/>
                </a:solidFill>
                <a:ea typeface="新細明體" panose="02020500000000000000" pitchFamily="18" charset="-120"/>
              </a:rPr>
              <a:t>模擬訊號模式</a:t>
            </a:r>
          </a:p>
          <a:p>
            <a:pPr eaLnBrk="1" hangingPunct="1"/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10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en-US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r>
              <a:rPr lang="de-DE" altLang="zh-TW" dirty="0">
                <a:solidFill>
                  <a:srgbClr val="5F5F5F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可產生溫度和濕度固定數字和模擬信號來除錯</a:t>
            </a:r>
            <a:endParaRPr lang="de-DE" altLang="zh-TW" dirty="0">
              <a:ea typeface="新細明體" panose="02020500000000000000" pitchFamily="18" charset="-120"/>
            </a:endParaRPr>
          </a:p>
          <a:p>
            <a:pPr lvl="2" eaLnBrk="1" hangingPunct="1"/>
            <a:endParaRPr lang="de-DE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de-DE" altLang="zh-TW" dirty="0">
              <a:ea typeface="新細明體" panose="02020500000000000000" pitchFamily="18" charset="-120"/>
            </a:endParaRPr>
          </a:p>
        </p:txBody>
      </p:sp>
      <p:grpSp>
        <p:nvGrpSpPr>
          <p:cNvPr id="516112" name="Group 16"/>
          <p:cNvGrpSpPr>
            <a:grpSpLocks/>
          </p:cNvGrpSpPr>
          <p:nvPr/>
        </p:nvGrpSpPr>
        <p:grpSpPr bwMode="auto">
          <a:xfrm>
            <a:off x="5876925" y="2085783"/>
            <a:ext cx="1844675" cy="550862"/>
            <a:chOff x="3414" y="1925"/>
            <a:chExt cx="1162" cy="347"/>
          </a:xfrm>
        </p:grpSpPr>
        <p:sp>
          <p:nvSpPr>
            <p:cNvPr id="20486" name="Line 7"/>
            <p:cNvSpPr>
              <a:spLocks noChangeShapeType="1"/>
            </p:cNvSpPr>
            <p:nvPr/>
          </p:nvSpPr>
          <p:spPr bwMode="auto">
            <a:xfrm flipV="1">
              <a:off x="4148" y="1925"/>
              <a:ext cx="428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20487" name="Line 8"/>
            <p:cNvSpPr>
              <a:spLocks noChangeShapeType="1"/>
            </p:cNvSpPr>
            <p:nvPr/>
          </p:nvSpPr>
          <p:spPr bwMode="auto">
            <a:xfrm>
              <a:off x="4151" y="1929"/>
              <a:ext cx="0" cy="2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zh-TW" altLang="en-US"/>
            </a:p>
          </p:txBody>
        </p:sp>
        <p:sp>
          <p:nvSpPr>
            <p:cNvPr id="20488" name="Freeform 14"/>
            <p:cNvSpPr>
              <a:spLocks/>
            </p:cNvSpPr>
            <p:nvPr/>
          </p:nvSpPr>
          <p:spPr bwMode="auto">
            <a:xfrm>
              <a:off x="3414" y="2027"/>
              <a:ext cx="738" cy="245"/>
            </a:xfrm>
            <a:custGeom>
              <a:avLst/>
              <a:gdLst>
                <a:gd name="T0" fmla="*/ 0 w 1080"/>
                <a:gd name="T1" fmla="*/ 84 h 425"/>
                <a:gd name="T2" fmla="*/ 64 w 1080"/>
                <a:gd name="T3" fmla="*/ 1 h 425"/>
                <a:gd name="T4" fmla="*/ 118 w 1080"/>
                <a:gd name="T5" fmla="*/ 82 h 425"/>
                <a:gd name="T6" fmla="*/ 188 w 1080"/>
                <a:gd name="T7" fmla="*/ 40 h 425"/>
                <a:gd name="T8" fmla="*/ 263 w 1080"/>
                <a:gd name="T9" fmla="*/ 136 h 425"/>
                <a:gd name="T10" fmla="*/ 316 w 1080"/>
                <a:gd name="T11" fmla="*/ 72 h 425"/>
                <a:gd name="T12" fmla="*/ 361 w 1080"/>
                <a:gd name="T13" fmla="*/ 130 h 425"/>
                <a:gd name="T14" fmla="*/ 423 w 1080"/>
                <a:gd name="T15" fmla="*/ 8 h 425"/>
                <a:gd name="T16" fmla="*/ 474 w 1080"/>
                <a:gd name="T17" fmla="*/ 106 h 425"/>
                <a:gd name="T18" fmla="*/ 504 w 1080"/>
                <a:gd name="T19" fmla="*/ 84 h 4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0" h="425">
                  <a:moveTo>
                    <a:pt x="0" y="253"/>
                  </a:moveTo>
                  <a:cubicBezTo>
                    <a:pt x="48" y="127"/>
                    <a:pt x="96" y="2"/>
                    <a:pt x="138" y="1"/>
                  </a:cubicBezTo>
                  <a:cubicBezTo>
                    <a:pt x="180" y="0"/>
                    <a:pt x="208" y="227"/>
                    <a:pt x="252" y="247"/>
                  </a:cubicBezTo>
                  <a:cubicBezTo>
                    <a:pt x="296" y="267"/>
                    <a:pt x="350" y="94"/>
                    <a:pt x="402" y="121"/>
                  </a:cubicBezTo>
                  <a:cubicBezTo>
                    <a:pt x="454" y="148"/>
                    <a:pt x="518" y="393"/>
                    <a:pt x="564" y="409"/>
                  </a:cubicBezTo>
                  <a:cubicBezTo>
                    <a:pt x="610" y="425"/>
                    <a:pt x="643" y="220"/>
                    <a:pt x="678" y="217"/>
                  </a:cubicBezTo>
                  <a:cubicBezTo>
                    <a:pt x="713" y="214"/>
                    <a:pt x="736" y="423"/>
                    <a:pt x="774" y="391"/>
                  </a:cubicBezTo>
                  <a:cubicBezTo>
                    <a:pt x="812" y="359"/>
                    <a:pt x="866" y="37"/>
                    <a:pt x="906" y="25"/>
                  </a:cubicBezTo>
                  <a:cubicBezTo>
                    <a:pt x="946" y="13"/>
                    <a:pt x="985" y="281"/>
                    <a:pt x="1014" y="319"/>
                  </a:cubicBezTo>
                  <a:cubicBezTo>
                    <a:pt x="1043" y="357"/>
                    <a:pt x="1069" y="264"/>
                    <a:pt x="1080" y="25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040122" y="2025115"/>
            <a:ext cx="7245350" cy="2970044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濕度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SENSOR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自我偵測功能</a:t>
            </a:r>
            <a:endParaRPr lang="zh-TW" altLang="en-US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eaLnBrk="1" hangingPunct="1">
              <a:defRPr/>
            </a:pPr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ea typeface="新細明體" panose="02020500000000000000" pitchFamily="18" charset="-120"/>
              </a:rPr>
              <a:t>任何濕度</a:t>
            </a:r>
            <a:r>
              <a:rPr lang="en-US" altLang="zh-TW" dirty="0">
                <a:ea typeface="新細明體" panose="02020500000000000000" pitchFamily="18" charset="-120"/>
              </a:rPr>
              <a:t>sensor</a:t>
            </a:r>
            <a:r>
              <a:rPr lang="zh-TW" altLang="en-US" dirty="0">
                <a:ea typeface="新細明體" panose="02020500000000000000" pitchFamily="18" charset="-120"/>
              </a:rPr>
              <a:t>用一段時間後都會有所飄移，</a:t>
            </a:r>
            <a:r>
              <a:rPr lang="en-US" altLang="zh-TW" dirty="0">
                <a:ea typeface="新細明體" panose="02020500000000000000" pitchFamily="18" charset="-120"/>
              </a:rPr>
              <a:t> AirChip3000</a:t>
            </a:r>
            <a:r>
              <a:rPr lang="zh-TW" altLang="en-US" dirty="0">
                <a:ea typeface="新細明體" panose="02020500000000000000" pitchFamily="18" charset="-120"/>
              </a:rPr>
              <a:t>可一定程度將這些飄移補償。</a:t>
            </a:r>
            <a:r>
              <a:rPr lang="zh-TW" altLang="zh-TW" dirty="0"/>
              <a:t>而此功能在濕度誤差大於</a:t>
            </a:r>
            <a:r>
              <a:rPr lang="en-US" altLang="zh-TW" dirty="0"/>
              <a:t>3%RH</a:t>
            </a:r>
            <a:r>
              <a:rPr lang="zh-TW" altLang="zh-TW" dirty="0"/>
              <a:t>會提醒需要調整校正。濕度誤差大於</a:t>
            </a:r>
            <a:r>
              <a:rPr lang="en-US" altLang="zh-TW" dirty="0"/>
              <a:t>5%RH</a:t>
            </a:r>
            <a:r>
              <a:rPr lang="zh-TW" altLang="zh-TW" dirty="0"/>
              <a:t>會啟動警報</a:t>
            </a:r>
            <a:r>
              <a:rPr lang="zh-TW" altLang="en-US" dirty="0"/>
              <a:t>。</a:t>
            </a:r>
            <a:endParaRPr lang="zh-TW" altLang="en-US" dirty="0">
              <a:ea typeface="新細明體" panose="02020500000000000000" pitchFamily="18" charset="-120"/>
            </a:endParaRPr>
          </a:p>
          <a:p>
            <a:pPr eaLnBrk="1" hangingPunct="1">
              <a:defRPr/>
            </a:pPr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defRPr/>
            </a:pPr>
            <a:endParaRPr lang="en-US" altLang="zh-TW" sz="10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sz="9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  <a:defRPr/>
            </a:pPr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  <a:defRPr/>
            </a:pPr>
            <a:endParaRPr lang="en-US" altLang="zh-TW" b="0" u="sng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de-DE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0203" name="Group 11"/>
          <p:cNvGrpSpPr>
            <a:grpSpLocks/>
          </p:cNvGrpSpPr>
          <p:nvPr/>
        </p:nvGrpSpPr>
        <p:grpSpPr bwMode="auto">
          <a:xfrm>
            <a:off x="5852532" y="1852884"/>
            <a:ext cx="2159000" cy="550862"/>
            <a:chOff x="3216" y="1925"/>
            <a:chExt cx="1360" cy="347"/>
          </a:xfrm>
        </p:grpSpPr>
        <p:sp>
          <p:nvSpPr>
            <p:cNvPr id="24582" name="Line 8"/>
            <p:cNvSpPr>
              <a:spLocks noChangeShapeType="1"/>
            </p:cNvSpPr>
            <p:nvPr/>
          </p:nvSpPr>
          <p:spPr bwMode="auto">
            <a:xfrm flipV="1">
              <a:off x="4148" y="1925"/>
              <a:ext cx="428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24583" name="Line 9"/>
            <p:cNvSpPr>
              <a:spLocks noChangeShapeType="1"/>
            </p:cNvSpPr>
            <p:nvPr/>
          </p:nvSpPr>
          <p:spPr bwMode="auto">
            <a:xfrm>
              <a:off x="4151" y="1929"/>
              <a:ext cx="0" cy="2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zh-TW" altLang="en-US"/>
            </a:p>
          </p:txBody>
        </p:sp>
        <p:sp>
          <p:nvSpPr>
            <p:cNvPr id="24584" name="Freeform 10"/>
            <p:cNvSpPr>
              <a:spLocks/>
            </p:cNvSpPr>
            <p:nvPr/>
          </p:nvSpPr>
          <p:spPr bwMode="auto">
            <a:xfrm>
              <a:off x="3216" y="2027"/>
              <a:ext cx="738" cy="245"/>
            </a:xfrm>
            <a:custGeom>
              <a:avLst/>
              <a:gdLst>
                <a:gd name="T0" fmla="*/ 0 w 1080"/>
                <a:gd name="T1" fmla="*/ 84 h 425"/>
                <a:gd name="T2" fmla="*/ 64 w 1080"/>
                <a:gd name="T3" fmla="*/ 1 h 425"/>
                <a:gd name="T4" fmla="*/ 118 w 1080"/>
                <a:gd name="T5" fmla="*/ 82 h 425"/>
                <a:gd name="T6" fmla="*/ 188 w 1080"/>
                <a:gd name="T7" fmla="*/ 40 h 425"/>
                <a:gd name="T8" fmla="*/ 263 w 1080"/>
                <a:gd name="T9" fmla="*/ 136 h 425"/>
                <a:gd name="T10" fmla="*/ 316 w 1080"/>
                <a:gd name="T11" fmla="*/ 72 h 425"/>
                <a:gd name="T12" fmla="*/ 361 w 1080"/>
                <a:gd name="T13" fmla="*/ 130 h 425"/>
                <a:gd name="T14" fmla="*/ 423 w 1080"/>
                <a:gd name="T15" fmla="*/ 8 h 425"/>
                <a:gd name="T16" fmla="*/ 474 w 1080"/>
                <a:gd name="T17" fmla="*/ 106 h 425"/>
                <a:gd name="T18" fmla="*/ 504 w 1080"/>
                <a:gd name="T19" fmla="*/ 84 h 4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0" h="425">
                  <a:moveTo>
                    <a:pt x="0" y="253"/>
                  </a:moveTo>
                  <a:cubicBezTo>
                    <a:pt x="48" y="127"/>
                    <a:pt x="96" y="2"/>
                    <a:pt x="138" y="1"/>
                  </a:cubicBezTo>
                  <a:cubicBezTo>
                    <a:pt x="180" y="0"/>
                    <a:pt x="208" y="227"/>
                    <a:pt x="252" y="247"/>
                  </a:cubicBezTo>
                  <a:cubicBezTo>
                    <a:pt x="296" y="267"/>
                    <a:pt x="350" y="94"/>
                    <a:pt x="402" y="121"/>
                  </a:cubicBezTo>
                  <a:cubicBezTo>
                    <a:pt x="454" y="148"/>
                    <a:pt x="518" y="393"/>
                    <a:pt x="564" y="409"/>
                  </a:cubicBezTo>
                  <a:cubicBezTo>
                    <a:pt x="610" y="425"/>
                    <a:pt x="643" y="220"/>
                    <a:pt x="678" y="217"/>
                  </a:cubicBezTo>
                  <a:cubicBezTo>
                    <a:pt x="713" y="214"/>
                    <a:pt x="736" y="423"/>
                    <a:pt x="774" y="391"/>
                  </a:cubicBezTo>
                  <a:cubicBezTo>
                    <a:pt x="812" y="359"/>
                    <a:pt x="866" y="37"/>
                    <a:pt x="906" y="25"/>
                  </a:cubicBezTo>
                  <a:cubicBezTo>
                    <a:pt x="946" y="13"/>
                    <a:pt x="985" y="281"/>
                    <a:pt x="1014" y="319"/>
                  </a:cubicBezTo>
                  <a:cubicBezTo>
                    <a:pt x="1043" y="357"/>
                    <a:pt x="1069" y="264"/>
                    <a:pt x="1080" y="25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933450" y="1717094"/>
            <a:ext cx="7245350" cy="347662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Sensor </a:t>
            </a:r>
            <a:r>
              <a:rPr lang="zh-TW" altLang="en-US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故障警報</a:t>
            </a:r>
            <a:r>
              <a:rPr lang="en-US" altLang="zh-TW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:</a:t>
            </a:r>
          </a:p>
          <a:p>
            <a:pPr lvl="2" eaLnBrk="1" hangingPunct="1">
              <a:buFontTx/>
              <a:buChar char="•"/>
              <a:defRPr/>
            </a:pPr>
            <a:endParaRPr lang="en-US" altLang="zh-TW" b="0" u="sng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r>
              <a:rPr lang="zh-TW" altLang="zh-TW" dirty="0">
                <a:ea typeface="新細明體" panose="02020500000000000000" pitchFamily="18" charset="-120"/>
              </a:rPr>
              <a:t>AirChip3000將自動檢測濕度和溫度</a:t>
            </a:r>
            <a:r>
              <a:rPr lang="en-US" altLang="zh-TW" dirty="0">
                <a:ea typeface="新細明體" panose="02020500000000000000" pitchFamily="18" charset="-120"/>
              </a:rPr>
              <a:t>SENSOR</a:t>
            </a:r>
            <a:r>
              <a:rPr lang="zh-TW" altLang="en-US" dirty="0">
                <a:ea typeface="新細明體" panose="02020500000000000000" pitchFamily="18" charset="-120"/>
              </a:rPr>
              <a:t>是否</a:t>
            </a:r>
            <a:r>
              <a:rPr lang="zh-TW" altLang="zh-TW" dirty="0">
                <a:ea typeface="新細明體" panose="02020500000000000000" pitchFamily="18" charset="-120"/>
              </a:rPr>
              <a:t>開路或短路，</a:t>
            </a:r>
            <a:r>
              <a:rPr lang="zh-TW" altLang="en-US" dirty="0">
                <a:ea typeface="新細明體" panose="02020500000000000000" pitchFamily="18" charset="-120"/>
              </a:rPr>
              <a:t>然後發送</a:t>
            </a:r>
            <a:r>
              <a:rPr lang="en-US" altLang="zh-TW" dirty="0">
                <a:ea typeface="新細明體" panose="02020500000000000000" pitchFamily="18" charset="-120"/>
              </a:rPr>
              <a:t>Alarm</a:t>
            </a:r>
            <a:r>
              <a:rPr lang="zh-TW" altLang="en-US" dirty="0">
                <a:ea typeface="新細明體" panose="02020500000000000000" pitchFamily="18" charset="-120"/>
              </a:rPr>
              <a:t>警報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defRPr/>
            </a:pPr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  <a:defRPr/>
            </a:pPr>
            <a:endParaRPr lang="de-DE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1051273" y="1731953"/>
            <a:ext cx="7245350" cy="2062103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5F5F5F"/>
                </a:solidFill>
                <a:ea typeface="新細明體" panose="02020500000000000000" pitchFamily="18" charset="-120"/>
              </a:rPr>
              <a:t>數據記錄</a:t>
            </a:r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zh-TW" altLang="en-US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algn="ctr" eaLnBrk="1" hangingPunct="1"/>
            <a:r>
              <a:rPr lang="zh-TW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可</a:t>
            </a:r>
            <a:r>
              <a:rPr lang="zh-TW" altLang="zh-TW" dirty="0">
                <a:ea typeface="新細明體" panose="02020500000000000000" pitchFamily="18" charset="-120"/>
              </a:rPr>
              <a:t>記錄</a:t>
            </a:r>
            <a:r>
              <a:rPr lang="en-US" altLang="zh-TW" dirty="0">
                <a:ea typeface="新細明體" panose="02020500000000000000" pitchFamily="18" charset="-120"/>
              </a:rPr>
              <a:t>2000</a:t>
            </a:r>
            <a:r>
              <a:rPr lang="zh-TW" altLang="en-US" dirty="0">
                <a:ea typeface="新細明體" panose="02020500000000000000" pitchFamily="18" charset="-120"/>
              </a:rPr>
              <a:t>筆</a:t>
            </a:r>
            <a:r>
              <a:rPr lang="zh-TW" altLang="zh-TW" dirty="0">
                <a:ea typeface="新細明體" panose="02020500000000000000" pitchFamily="18" charset="-120"/>
              </a:rPr>
              <a:t>濕度和溫度</a:t>
            </a:r>
            <a:r>
              <a:rPr lang="zh-TW" altLang="en-US" dirty="0">
                <a:ea typeface="新細明體" panose="02020500000000000000" pitchFamily="18" charset="-120"/>
              </a:rPr>
              <a:t>的數據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algn="ctr" eaLnBrk="1" hangingPunct="1"/>
            <a:r>
              <a:rPr lang="en-US" altLang="zh-TW" dirty="0">
                <a:ea typeface="新細明體" panose="02020500000000000000" pitchFamily="18" charset="-120"/>
              </a:rPr>
              <a:t>(</a:t>
            </a:r>
            <a:r>
              <a:rPr lang="zh-TW" altLang="en-US" dirty="0">
                <a:ea typeface="新細明體" panose="02020500000000000000" pitchFamily="18" charset="-120"/>
              </a:rPr>
              <a:t>須搭配</a:t>
            </a:r>
            <a:r>
              <a:rPr lang="en-US" altLang="zh-TW" dirty="0">
                <a:ea typeface="新細明體" panose="02020500000000000000" pitchFamily="18" charset="-120"/>
              </a:rPr>
              <a:t>HW-4</a:t>
            </a:r>
            <a:r>
              <a:rPr lang="zh-TW" altLang="en-US" dirty="0">
                <a:ea typeface="新細明體" panose="02020500000000000000" pitchFamily="18" charset="-120"/>
              </a:rPr>
              <a:t>軟體使用</a:t>
            </a:r>
            <a:r>
              <a:rPr lang="en-US" altLang="zh-TW" dirty="0">
                <a:ea typeface="新細明體" panose="02020500000000000000" pitchFamily="18" charset="-120"/>
              </a:rPr>
              <a:t>)</a:t>
            </a:r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r>
              <a:rPr lang="de-DE" altLang="zh-TW" dirty="0">
                <a:solidFill>
                  <a:srgbClr val="5F5F5F"/>
                </a:solidFill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156126" y="1877790"/>
            <a:ext cx="7245350" cy="2062103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5F5F5F"/>
                </a:solidFill>
                <a:ea typeface="新細明體" panose="02020500000000000000" pitchFamily="18" charset="-120"/>
              </a:rPr>
              <a:t>濕度調整校正</a:t>
            </a:r>
          </a:p>
          <a:p>
            <a:pPr eaLnBrk="1" hangingPunct="1"/>
            <a:endParaRPr lang="en-US" altLang="zh-TW" dirty="0">
              <a:ea typeface="新細明體" panose="02020500000000000000" pitchFamily="18" charset="-120"/>
            </a:endParaRPr>
          </a:p>
          <a:p>
            <a:pPr algn="ctr" eaLnBrk="1" hangingPunct="1"/>
            <a:r>
              <a:rPr lang="en-US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可任意調整溫濕度特性曲線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algn="ctr" eaLnBrk="1" hangingPunct="1"/>
            <a:r>
              <a:rPr lang="zh-TW" altLang="en-US" dirty="0">
                <a:solidFill>
                  <a:srgbClr val="5F5F5F"/>
                </a:solidFill>
                <a:ea typeface="新細明體" panose="02020500000000000000" pitchFamily="18" charset="-120"/>
              </a:rPr>
              <a:t>   </a:t>
            </a:r>
            <a:r>
              <a:rPr lang="zh-TW" altLang="en-US" dirty="0">
                <a:ea typeface="新細明體" panose="02020500000000000000" pitchFamily="18" charset="-120"/>
              </a:rPr>
              <a:t>濕度</a:t>
            </a:r>
            <a:r>
              <a:rPr lang="en-US" altLang="zh-TW" dirty="0">
                <a:ea typeface="新細明體" panose="02020500000000000000" pitchFamily="18" charset="-120"/>
              </a:rPr>
              <a:t>101</a:t>
            </a:r>
            <a:r>
              <a:rPr lang="zh-TW" altLang="en-US" dirty="0">
                <a:ea typeface="新細明體" panose="02020500000000000000" pitchFamily="18" charset="-120"/>
              </a:rPr>
              <a:t>個點數</a:t>
            </a:r>
            <a:r>
              <a:rPr lang="en-US" altLang="zh-TW" dirty="0">
                <a:ea typeface="新細明體" panose="02020500000000000000" pitchFamily="18" charset="-120"/>
              </a:rPr>
              <a:t>(0~100)</a:t>
            </a:r>
          </a:p>
          <a:p>
            <a:pPr algn="ctr" eaLnBrk="1" hangingPunct="1"/>
            <a:r>
              <a:rPr lang="zh-TW" altLang="en-US" dirty="0">
                <a:ea typeface="新細明體" panose="02020500000000000000" pitchFamily="18" charset="-120"/>
              </a:rPr>
              <a:t>          </a:t>
            </a:r>
            <a:endParaRPr lang="en-US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en-US" altLang="zh-TW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de-DE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950913" y="3297238"/>
            <a:ext cx="7245350" cy="169227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5F5F5F"/>
                </a:solidFill>
                <a:ea typeface="新細明體" panose="02020500000000000000" pitchFamily="18" charset="-120"/>
              </a:rPr>
              <a:t>Plus:</a:t>
            </a:r>
          </a:p>
          <a:p>
            <a:pPr eaLnBrk="1" hangingPunct="1"/>
            <a:endParaRPr lang="en-US" altLang="zh-TW" sz="800" b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>
              <a:buSzPct val="100000"/>
              <a:buFontTx/>
              <a:buChar char="•"/>
            </a:pPr>
            <a:r>
              <a:rPr lang="zh-TW" altLang="zh-TW">
                <a:ea typeface="新細明體" panose="02020500000000000000" pitchFamily="18" charset="-120"/>
              </a:rPr>
              <a:t>當AirChip3000與ROTRONIC HW4軟</a:t>
            </a:r>
            <a:r>
              <a:rPr lang="zh-TW" altLang="en-US">
                <a:ea typeface="新細明體" panose="02020500000000000000" pitchFamily="18" charset="-120"/>
              </a:rPr>
              <a:t>體搭配</a:t>
            </a:r>
            <a:r>
              <a:rPr lang="zh-TW" altLang="zh-TW">
                <a:ea typeface="新細明體" panose="02020500000000000000" pitchFamily="18" charset="-120"/>
              </a:rPr>
              <a:t>使用，產品符合FDA和GAMP的電子記錄和電子簽名的要求（ERES）</a:t>
            </a:r>
            <a:endParaRPr lang="de-DE" altLang="zh-TW" b="0">
              <a:solidFill>
                <a:srgbClr val="4D4D4D"/>
              </a:solidFill>
              <a:ea typeface="新細明體" panose="02020500000000000000" pitchFamily="18" charset="-120"/>
            </a:endParaRPr>
          </a:p>
          <a:p>
            <a:pPr eaLnBrk="1" hangingPunct="1">
              <a:buSzPct val="100000"/>
            </a:pPr>
            <a:endParaRPr lang="en-US" altLang="zh-TW" sz="800" b="0">
              <a:solidFill>
                <a:srgbClr val="4D4D4D"/>
              </a:solidFill>
              <a:ea typeface="新細明體" panose="02020500000000000000" pitchFamily="18" charset="-120"/>
            </a:endParaRPr>
          </a:p>
          <a:p>
            <a:pPr lvl="2" eaLnBrk="1" hangingPunct="1">
              <a:buSzPct val="100000"/>
            </a:pPr>
            <a:endParaRPr lang="en-US" altLang="zh-TW" sz="800">
              <a:solidFill>
                <a:srgbClr val="CC0000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 bwMode="auto">
          <a:xfrm>
            <a:off x="650062" y="217488"/>
            <a:ext cx="7886700" cy="74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</a:rPr>
              <a:t>3</a:t>
            </a:r>
            <a:r>
              <a:rPr lang="en-US" altLang="zh-TW" sz="2400" b="1" dirty="0">
                <a:solidFill>
                  <a:srgbClr val="5F5F5F"/>
                </a:solidFill>
                <a:ea typeface="新細明體" panose="02020500000000000000" pitchFamily="18" charset="-120"/>
              </a:rPr>
              <a:t>.</a:t>
            </a:r>
            <a:r>
              <a:rPr lang="en-US" altLang="zh-TW" sz="2400" b="1" dirty="0">
                <a:solidFill>
                  <a:srgbClr val="000000"/>
                </a:solidFill>
                <a:ea typeface="新細明體" panose="02020500000000000000" pitchFamily="18" charset="-120"/>
              </a:rPr>
              <a:t>HC2-S</a:t>
            </a:r>
            <a:r>
              <a:rPr lang="zh-TW" altLang="en-US" sz="2400" b="1" dirty="0">
                <a:solidFill>
                  <a:srgbClr val="000000"/>
                </a:solidFill>
                <a:ea typeface="新細明體" panose="02020500000000000000" pitchFamily="18" charset="-120"/>
              </a:rPr>
              <a:t>探棒為何改</a:t>
            </a:r>
            <a:r>
              <a:rPr lang="en-US" altLang="zh-TW" sz="2400" b="1" dirty="0">
                <a:solidFill>
                  <a:srgbClr val="000000"/>
                </a:solidFill>
                <a:ea typeface="新細明體" panose="02020500000000000000" pitchFamily="18" charset="-120"/>
              </a:rPr>
              <a:t>HC2A-S</a:t>
            </a:r>
            <a:r>
              <a:rPr lang="zh-TW" altLang="en-US" sz="2400" b="1" dirty="0">
                <a:solidFill>
                  <a:srgbClr val="000000"/>
                </a:solidFill>
                <a:ea typeface="新細明體" panose="02020500000000000000" pitchFamily="18" charset="-120"/>
              </a:rPr>
              <a:t>探棒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pic>
        <p:nvPicPr>
          <p:cNvPr id="32771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0" y="963613"/>
            <a:ext cx="701675" cy="3602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0" y="4516438"/>
            <a:ext cx="125571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8638" y="4046538"/>
            <a:ext cx="19923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838" y="1103313"/>
            <a:ext cx="5365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圖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0400" y="1022350"/>
            <a:ext cx="7778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838" y="1047750"/>
            <a:ext cx="5588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內容版面配置區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497138"/>
            <a:ext cx="638175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標題 1"/>
          <p:cNvSpPr>
            <a:spLocks noGrp="1"/>
          </p:cNvSpPr>
          <p:nvPr>
            <p:ph type="title"/>
          </p:nvPr>
        </p:nvSpPr>
        <p:spPr bwMode="auto">
          <a:xfrm>
            <a:off x="700088" y="258762"/>
            <a:ext cx="7886700" cy="76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1" dirty="0">
                <a:solidFill>
                  <a:srgbClr val="5F5F5F"/>
                </a:solidFill>
                <a:ea typeface="新細明體" panose="02020500000000000000" pitchFamily="18" charset="-120"/>
              </a:rPr>
              <a:t>SENSOR</a:t>
            </a:r>
            <a:r>
              <a:rPr lang="zh-TW" altLang="en-US" sz="2400" b="1" dirty="0">
                <a:solidFill>
                  <a:srgbClr val="5F5F5F"/>
                </a:solidFill>
                <a:ea typeface="新細明體" panose="02020500000000000000" pitchFamily="18" charset="-120"/>
              </a:rPr>
              <a:t>比較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pic>
        <p:nvPicPr>
          <p:cNvPr id="33796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50" y="1125538"/>
            <a:ext cx="504031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50" y="4002088"/>
            <a:ext cx="5040313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Ellipse 18"/>
          <p:cNvSpPr>
            <a:spLocks noChangeArrowheads="1"/>
          </p:cNvSpPr>
          <p:nvPr/>
        </p:nvSpPr>
        <p:spPr bwMode="auto">
          <a:xfrm>
            <a:off x="4733925" y="1241425"/>
            <a:ext cx="539750" cy="5413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  <p:sp>
        <p:nvSpPr>
          <p:cNvPr id="33799" name="Ellipse 18"/>
          <p:cNvSpPr>
            <a:spLocks noChangeArrowheads="1"/>
          </p:cNvSpPr>
          <p:nvPr/>
        </p:nvSpPr>
        <p:spPr bwMode="auto">
          <a:xfrm>
            <a:off x="4878388" y="4002088"/>
            <a:ext cx="539750" cy="5397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  <p:sp>
        <p:nvSpPr>
          <p:cNvPr id="33800" name="Ellipse 18"/>
          <p:cNvSpPr>
            <a:spLocks noChangeArrowheads="1"/>
          </p:cNvSpPr>
          <p:nvPr/>
        </p:nvSpPr>
        <p:spPr bwMode="auto">
          <a:xfrm>
            <a:off x="6386513" y="3152775"/>
            <a:ext cx="539750" cy="5397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  <p:sp>
        <p:nvSpPr>
          <p:cNvPr id="33801" name="Ellipse 18"/>
          <p:cNvSpPr>
            <a:spLocks noChangeArrowheads="1"/>
          </p:cNvSpPr>
          <p:nvPr/>
        </p:nvSpPr>
        <p:spPr bwMode="auto">
          <a:xfrm>
            <a:off x="6386513" y="5994400"/>
            <a:ext cx="539750" cy="5397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  <p:pic>
        <p:nvPicPr>
          <p:cNvPr id="33802" name="Grafik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2497138"/>
            <a:ext cx="6746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513572"/>
              </p:ext>
            </p:extLst>
          </p:nvPr>
        </p:nvGraphicFramePr>
        <p:xfrm>
          <a:off x="628650" y="1825625"/>
          <a:ext cx="7886700" cy="350901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HC2A-S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HC2-S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HT-1 sensor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Works at 190 °C and 93 °C Td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IN-1 sensor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Works at 170 °C and 80 °C Td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可做到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95°C / 95 %rh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無法作</a:t>
                      </a: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85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°C 85%rh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Length: 108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Length: 83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濾網在外提供更多空間來應付高濕的環境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濾網在內，高濕環境時容易造成短路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無</a:t>
                      </a:r>
                      <a:r>
                        <a:rPr lang="zh-TW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濕度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SENSOR</a:t>
                      </a:r>
                      <a:r>
                        <a:rPr lang="zh-TW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自我偵測功能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有</a:t>
                      </a:r>
                      <a:r>
                        <a:rPr lang="zh-TW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濕度</a:t>
                      </a:r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SENSOR</a:t>
                      </a:r>
                      <a:r>
                        <a:rPr lang="zh-TW" altLang="zh-TW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自我偵測功能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內部增加防水層來保護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Air3000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晶片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接腳處上防水膠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可安裝在所有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HC2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系列商品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可安裝在所有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HC2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系列商品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9pPr>
          </a:lstStyle>
          <a:p>
            <a:pPr algn="ctr" eaLnBrk="1" hangingPunct="1">
              <a:defRPr/>
            </a:pPr>
            <a:r>
              <a:rPr lang="de-CH" sz="3200" b="1" kern="0" dirty="0">
                <a:solidFill>
                  <a:srgbClr val="E2001A"/>
                </a:solidFill>
                <a:cs typeface="Arial" panose="020B0604020202020204" pitchFamily="34" charset="0"/>
              </a:rPr>
              <a:t>HC2A </a:t>
            </a:r>
            <a:r>
              <a:rPr lang="de-CH" sz="3200" b="1" kern="0" dirty="0" err="1">
                <a:solidFill>
                  <a:srgbClr val="E2001A"/>
                </a:solidFill>
                <a:cs typeface="Arial" panose="020B0604020202020204" pitchFamily="34" charset="0"/>
              </a:rPr>
              <a:t>vs</a:t>
            </a:r>
            <a:r>
              <a:rPr lang="de-CH" sz="3200" b="1" kern="0" dirty="0">
                <a:solidFill>
                  <a:srgbClr val="E2001A"/>
                </a:solidFill>
                <a:cs typeface="Arial" panose="020B0604020202020204" pitchFamily="34" charset="0"/>
              </a:rPr>
              <a:t> HC2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6264275" y="4846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sp>
        <p:nvSpPr>
          <p:cNvPr id="4099" name="Text Box 27"/>
          <p:cNvSpPr txBox="1">
            <a:spLocks noChangeArrowheads="1"/>
          </p:cNvSpPr>
          <p:nvPr/>
        </p:nvSpPr>
        <p:spPr bwMode="auto">
          <a:xfrm>
            <a:off x="908438" y="755146"/>
            <a:ext cx="7229475" cy="538609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2800" dirty="0">
                <a:solidFill>
                  <a:srgbClr val="5F5F5F"/>
                </a:solidFill>
                <a:ea typeface="新細明體" panose="02020500000000000000" pitchFamily="18" charset="-120"/>
              </a:rPr>
              <a:t>目錄</a:t>
            </a:r>
            <a:r>
              <a:rPr lang="en-US" altLang="zh-TW" sz="2800" dirty="0">
                <a:solidFill>
                  <a:srgbClr val="5F5F5F"/>
                </a:solidFill>
                <a:ea typeface="新細明體" panose="02020500000000000000" pitchFamily="18" charset="-120"/>
              </a:rPr>
              <a:t>:</a:t>
            </a:r>
          </a:p>
          <a:p>
            <a:pPr eaLnBrk="1" hangingPunct="1">
              <a:buFontTx/>
              <a:buChar char="•"/>
              <a:defRPr/>
            </a:pPr>
            <a:endParaRPr lang="en-US" altLang="zh-TW" sz="280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1. </a:t>
            </a:r>
            <a:r>
              <a:rPr lang="zh-TW" altLang="en-US" sz="2400" dirty="0">
                <a:ea typeface="新細明體" panose="02020500000000000000" pitchFamily="18" charset="-120"/>
              </a:rPr>
              <a:t>舊的</a:t>
            </a:r>
            <a:r>
              <a:rPr lang="en-US" altLang="zh-TW" sz="2400" dirty="0">
                <a:ea typeface="新細明體" panose="02020500000000000000" pitchFamily="18" charset="-120"/>
              </a:rPr>
              <a:t>CLIPS</a:t>
            </a:r>
            <a:r>
              <a:rPr lang="zh-TW" altLang="en-US" sz="2400" dirty="0">
                <a:ea typeface="新細明體" panose="02020500000000000000" pitchFamily="18" charset="-120"/>
              </a:rPr>
              <a:t>探棒為何要改成</a:t>
            </a:r>
            <a:r>
              <a:rPr lang="en-US" altLang="zh-TW" sz="2400" dirty="0">
                <a:ea typeface="新細明體" panose="02020500000000000000" pitchFamily="18" charset="-120"/>
              </a:rPr>
              <a:t>HC2-S</a:t>
            </a:r>
            <a:r>
              <a:rPr lang="zh-TW" altLang="en-US" sz="2400" dirty="0">
                <a:ea typeface="新細明體" panose="02020500000000000000" pitchFamily="18" charset="-120"/>
              </a:rPr>
              <a:t>探棒</a:t>
            </a:r>
            <a:r>
              <a:rPr lang="en-US" altLang="zh-TW" sz="2400" dirty="0">
                <a:ea typeface="新細明體" panose="02020500000000000000" pitchFamily="18" charset="-120"/>
              </a:rPr>
              <a:t>?</a:t>
            </a:r>
            <a:br>
              <a:rPr lang="en-US" altLang="zh-TW" sz="2400" dirty="0">
                <a:ea typeface="新細明體" panose="02020500000000000000" pitchFamily="18" charset="-120"/>
              </a:rPr>
            </a:br>
            <a:endParaRPr lang="en-US" altLang="zh-TW" sz="2400" dirty="0"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2. AirChip3000</a:t>
            </a:r>
            <a:b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</a:br>
            <a:endParaRPr lang="en-US" altLang="zh-TW" sz="240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3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.</a:t>
            </a:r>
            <a:r>
              <a:rPr lang="en-US" altLang="zh-TW" sz="2400" dirty="0">
                <a:ea typeface="新細明體" panose="02020500000000000000" pitchFamily="18" charset="-120"/>
              </a:rPr>
              <a:t>HC2-S</a:t>
            </a:r>
            <a:r>
              <a:rPr lang="zh-TW" altLang="en-US" sz="2400" dirty="0">
                <a:ea typeface="新細明體" panose="02020500000000000000" pitchFamily="18" charset="-120"/>
              </a:rPr>
              <a:t>探棒為何改</a:t>
            </a:r>
            <a:r>
              <a:rPr lang="en-US" altLang="zh-TW" sz="2400" dirty="0">
                <a:ea typeface="新細明體" panose="02020500000000000000" pitchFamily="18" charset="-120"/>
              </a:rPr>
              <a:t>HC2-A</a:t>
            </a:r>
            <a:r>
              <a:rPr lang="zh-TW" altLang="en-US" sz="2400" dirty="0">
                <a:ea typeface="新細明體" panose="02020500000000000000" pitchFamily="18" charset="-120"/>
              </a:rPr>
              <a:t>探棒</a:t>
            </a:r>
            <a:b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</a:br>
            <a:endParaRPr lang="en-US" altLang="zh-TW" sz="240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4. </a:t>
            </a:r>
            <a:r>
              <a:rPr lang="zh-TW" altLang="en-US" sz="2400" dirty="0">
                <a:ea typeface="新細明體" panose="02020500000000000000" pitchFamily="18" charset="-120"/>
              </a:rPr>
              <a:t>新舊產品安裝介紹</a:t>
            </a:r>
            <a:endParaRPr lang="en-US" altLang="zh-TW" sz="2400" dirty="0">
              <a:ea typeface="新細明體" panose="02020500000000000000" pitchFamily="18" charset="-120"/>
            </a:endParaRPr>
          </a:p>
          <a:p>
            <a:pPr marL="0" indent="0" eaLnBrk="1" hangingPunct="1">
              <a:defRPr/>
            </a:pPr>
            <a:endParaRPr lang="en-US" altLang="zh-TW" sz="2400" dirty="0"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5.</a:t>
            </a:r>
            <a:r>
              <a:rPr lang="zh-TW" altLang="en-US" sz="2400" dirty="0">
                <a:ea typeface="新細明體" panose="02020500000000000000" pitchFamily="18" charset="-120"/>
              </a:rPr>
              <a:t>探棒調整校正</a:t>
            </a:r>
            <a:endParaRPr lang="en-US" altLang="zh-TW" sz="2400" dirty="0"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endParaRPr lang="en-US" altLang="zh-TW" sz="2400" dirty="0"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zh-TW" sz="2400" dirty="0">
                <a:ea typeface="新細明體" panose="02020500000000000000" pitchFamily="18" charset="-120"/>
              </a:rPr>
              <a:t>6.</a:t>
            </a:r>
            <a:r>
              <a:rPr lang="zh-TW" altLang="en-US" sz="2400" dirty="0">
                <a:ea typeface="新細明體" panose="02020500000000000000" pitchFamily="18" charset="-120"/>
              </a:rPr>
              <a:t>保養與故障排除</a:t>
            </a:r>
            <a:endParaRPr lang="en-US" altLang="zh-TW" sz="2400" dirty="0">
              <a:ea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endParaRPr lang="en-US" altLang="zh-TW" sz="240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  <p:pic>
        <p:nvPicPr>
          <p:cNvPr id="4100" name="Picture 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1825" y="539750"/>
            <a:ext cx="6302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6450127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內容版面配置區 2"/>
          <p:cNvSpPr>
            <a:spLocks noGrp="1"/>
          </p:cNvSpPr>
          <p:nvPr>
            <p:ph idx="1"/>
          </p:nvPr>
        </p:nvSpPr>
        <p:spPr bwMode="auto">
          <a:xfrm>
            <a:off x="628650" y="1114425"/>
            <a:ext cx="7886700" cy="5062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zh-TW" altLang="en-US" dirty="0">
                <a:ea typeface="新細明體" panose="02020500000000000000" pitchFamily="18" charset="-120"/>
              </a:rPr>
              <a:t>外氣</a:t>
            </a:r>
            <a:r>
              <a:rPr lang="en-US" altLang="zh-TW" dirty="0">
                <a:ea typeface="新細明體" panose="02020500000000000000" pitchFamily="18" charset="-120"/>
              </a:rPr>
              <a:t>MAU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28650" y="255588"/>
            <a:ext cx="7886700" cy="85883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000000"/>
                </a:solidFill>
                <a:ea typeface="新細明體" panose="02020500000000000000" pitchFamily="18" charset="-120"/>
                <a:cs typeface="+mn-cs"/>
              </a:rPr>
              <a:t>4.</a:t>
            </a:r>
            <a:r>
              <a:rPr lang="zh-TW" altLang="en-US" sz="2400" b="1" dirty="0">
                <a:solidFill>
                  <a:srgbClr val="000000"/>
                </a:solidFill>
                <a:ea typeface="新細明體" panose="02020500000000000000" pitchFamily="18" charset="-120"/>
                <a:cs typeface="+mn-cs"/>
              </a:rPr>
              <a:t>新舊產品安裝介紹</a:t>
            </a:r>
            <a:br>
              <a:rPr lang="en-US" altLang="zh-TW" sz="2400" b="1" dirty="0">
                <a:solidFill>
                  <a:srgbClr val="000000"/>
                </a:solidFill>
                <a:ea typeface="新細明體" panose="02020500000000000000" pitchFamily="18" charset="-120"/>
                <a:cs typeface="+mn-cs"/>
              </a:rPr>
            </a:br>
            <a:endParaRPr lang="zh-TW" altLang="en-US" dirty="0">
              <a:ea typeface="新細明體" panose="02020500000000000000" pitchFamily="18" charset="-120"/>
            </a:endParaRPr>
          </a:p>
        </p:txBody>
      </p:sp>
      <p:pic>
        <p:nvPicPr>
          <p:cNvPr id="35844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86" y="2460314"/>
            <a:ext cx="307022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881" y="2381250"/>
            <a:ext cx="23971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矩形 7"/>
          <p:cNvSpPr>
            <a:spLocks noChangeArrowheads="1"/>
          </p:cNvSpPr>
          <p:nvPr/>
        </p:nvSpPr>
        <p:spPr bwMode="auto">
          <a:xfrm>
            <a:off x="6467475" y="1941513"/>
            <a:ext cx="7699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TW" dirty="0">
                <a:ea typeface="新細明體" panose="02020500000000000000" pitchFamily="18" charset="-120"/>
              </a:rPr>
              <a:t>HTS 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sp>
        <p:nvSpPr>
          <p:cNvPr id="35847" name="矩形 8"/>
          <p:cNvSpPr>
            <a:spLocks noChangeArrowheads="1"/>
          </p:cNvSpPr>
          <p:nvPr/>
        </p:nvSpPr>
        <p:spPr bwMode="auto">
          <a:xfrm>
            <a:off x="2309018" y="1981200"/>
            <a:ext cx="741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TW">
                <a:ea typeface="新細明體" panose="02020500000000000000" pitchFamily="18" charset="-120"/>
              </a:rPr>
              <a:t>HF8 </a:t>
            </a:r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07370" y="-290260"/>
            <a:ext cx="2684655" cy="477272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336" y="3626355"/>
            <a:ext cx="4772723" cy="2684657"/>
          </a:xfrm>
          <a:prstGeom prst="rect">
            <a:avLst/>
          </a:prstGeom>
        </p:spPr>
      </p:pic>
      <p:sp>
        <p:nvSpPr>
          <p:cNvPr id="6" name="Ellipse 18"/>
          <p:cNvSpPr>
            <a:spLocks noChangeArrowheads="1"/>
          </p:cNvSpPr>
          <p:nvPr/>
        </p:nvSpPr>
        <p:spPr bwMode="auto">
          <a:xfrm>
            <a:off x="2827066" y="4107289"/>
            <a:ext cx="640963" cy="7100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954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375" y="788561"/>
            <a:ext cx="6569249" cy="5255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ea typeface="新細明體" panose="02020500000000000000" pitchFamily="18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359" y="755106"/>
            <a:ext cx="4095282" cy="54633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 bwMode="auto">
          <a:xfrm>
            <a:off x="628650" y="1293813"/>
            <a:ext cx="7886700" cy="488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zh-TW" altLang="en-US" dirty="0">
                <a:ea typeface="新細明體" panose="02020500000000000000" pitchFamily="18" charset="-120"/>
              </a:rPr>
              <a:t>無塵室</a:t>
            </a:r>
          </a:p>
        </p:txBody>
      </p:sp>
      <p:pic>
        <p:nvPicPr>
          <p:cNvPr id="38916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859" y="2671822"/>
            <a:ext cx="23336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2446">
            <a:off x="5206965" y="2260850"/>
            <a:ext cx="193198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矩形 6"/>
          <p:cNvSpPr>
            <a:spLocks noChangeArrowheads="1"/>
          </p:cNvSpPr>
          <p:nvPr/>
        </p:nvSpPr>
        <p:spPr bwMode="auto">
          <a:xfrm>
            <a:off x="2350933" y="2014656"/>
            <a:ext cx="11112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TW" dirty="0">
                <a:ea typeface="新細明體" panose="02020500000000000000" pitchFamily="18" charset="-120"/>
              </a:rPr>
              <a:t>HF</a:t>
            </a:r>
            <a:r>
              <a:rPr lang="zh-TW" altLang="en-US" dirty="0">
                <a:ea typeface="新細明體" panose="02020500000000000000" pitchFamily="18" charset="-120"/>
              </a:rPr>
              <a:t>系列</a:t>
            </a:r>
            <a:r>
              <a:rPr lang="en-US" altLang="zh-TW" dirty="0">
                <a:ea typeface="新細明體" panose="02020500000000000000" pitchFamily="18" charset="-120"/>
              </a:rPr>
              <a:t> 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sp>
        <p:nvSpPr>
          <p:cNvPr id="38919" name="矩形 7"/>
          <p:cNvSpPr>
            <a:spLocks noChangeArrowheads="1"/>
          </p:cNvSpPr>
          <p:nvPr/>
        </p:nvSpPr>
        <p:spPr bwMode="auto">
          <a:xfrm>
            <a:off x="5552514" y="1909761"/>
            <a:ext cx="98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TW" dirty="0">
                <a:ea typeface="新細明體" panose="02020500000000000000" pitchFamily="18" charset="-120"/>
              </a:rPr>
              <a:t>M</a:t>
            </a:r>
            <a:r>
              <a:rPr lang="zh-TW" altLang="en-US" dirty="0">
                <a:ea typeface="新細明體" panose="02020500000000000000" pitchFamily="18" charset="-120"/>
              </a:rPr>
              <a:t>系列</a:t>
            </a:r>
            <a:r>
              <a:rPr lang="en-US" altLang="zh-TW" dirty="0">
                <a:ea typeface="新細明體" panose="02020500000000000000" pitchFamily="18" charset="-120"/>
              </a:rPr>
              <a:t> 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816" y="1201338"/>
            <a:ext cx="2447627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09456"/>
            <a:ext cx="5107260" cy="2872833"/>
          </a:xfrm>
          <a:prstGeom prst="rect">
            <a:avLst/>
          </a:prstGeom>
        </p:spPr>
      </p:pic>
      <p:sp>
        <p:nvSpPr>
          <p:cNvPr id="7" name="Ellipse 18"/>
          <p:cNvSpPr>
            <a:spLocks noChangeArrowheads="1"/>
          </p:cNvSpPr>
          <p:nvPr/>
        </p:nvSpPr>
        <p:spPr bwMode="auto">
          <a:xfrm>
            <a:off x="1310501" y="2290853"/>
            <a:ext cx="763627" cy="7100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de-CH" altLang="zh-TW" sz="1800" b="0">
              <a:solidFill>
                <a:srgbClr val="CC0000"/>
              </a:solidFill>
              <a:latin typeface="ITC Avant Garde Gothic Dem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745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000" b="1" dirty="0">
                <a:ea typeface="新細明體" panose="02020500000000000000" pitchFamily="18" charset="-120"/>
              </a:rPr>
              <a:t>M</a:t>
            </a:r>
            <a:r>
              <a:rPr lang="zh-TW" altLang="en-US" sz="2000" b="1" dirty="0">
                <a:ea typeface="新細明體" panose="02020500000000000000" pitchFamily="18" charset="-120"/>
              </a:rPr>
              <a:t>系列接線圖</a:t>
            </a:r>
          </a:p>
        </p:txBody>
      </p:sp>
      <p:pic>
        <p:nvPicPr>
          <p:cNvPr id="39939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027113"/>
            <a:ext cx="4124325" cy="435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188" y="825500"/>
            <a:ext cx="4094162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000" b="1" dirty="0">
                <a:latin typeface="+mn-ea"/>
                <a:ea typeface="+mn-ea"/>
              </a:rPr>
              <a:t>HF5</a:t>
            </a:r>
            <a:r>
              <a:rPr lang="zh-TW" altLang="en-US" sz="2000" b="1" dirty="0">
                <a:latin typeface="+mn-ea"/>
                <a:ea typeface="+mn-ea"/>
              </a:rPr>
              <a:t>系列</a:t>
            </a:r>
          </a:p>
        </p:txBody>
      </p:sp>
      <p:pic>
        <p:nvPicPr>
          <p:cNvPr id="4096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61" y="958850"/>
            <a:ext cx="4170363" cy="589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824" y="808958"/>
            <a:ext cx="4315466" cy="51377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64764"/>
            <a:ext cx="7886700" cy="1325563"/>
          </a:xfrm>
        </p:spPr>
        <p:txBody>
          <a:bodyPr/>
          <a:lstStyle/>
          <a:p>
            <a:pPr lvl="0" eaLnBrk="1" hangingPunct="1"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5.</a:t>
            </a:r>
            <a:r>
              <a:rPr lang="zh-TW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探棒線性調整校正</a:t>
            </a:r>
            <a:b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209339"/>
              </p:ext>
            </p:extLst>
          </p:nvPr>
        </p:nvGraphicFramePr>
        <p:xfrm>
          <a:off x="628650" y="2327430"/>
          <a:ext cx="7991246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0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040">
                <a:tc>
                  <a:txBody>
                    <a:bodyPr/>
                    <a:lstStyle/>
                    <a:p>
                      <a:r>
                        <a:rPr lang="en-US" altLang="zh-TW" dirty="0"/>
                        <a:t>HC2-S  HC2A-S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Clip 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40">
                <a:tc>
                  <a:txBody>
                    <a:bodyPr/>
                    <a:lstStyle/>
                    <a:p>
                      <a:r>
                        <a:rPr lang="zh-TW" altLang="en-US" dirty="0"/>
                        <a:t>可任意調整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須照順序調整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zh-TW" altLang="en-US" dirty="0"/>
                        <a:t>搭配</a:t>
                      </a:r>
                      <a:r>
                        <a:rPr lang="en-US" altLang="zh-TW" dirty="0"/>
                        <a:t>HW-4</a:t>
                      </a:r>
                      <a:r>
                        <a:rPr lang="zh-TW" altLang="en-US" dirty="0"/>
                        <a:t>軟體濕度可調</a:t>
                      </a:r>
                      <a:r>
                        <a:rPr lang="en-US" altLang="zh-TW" dirty="0"/>
                        <a:t>0~100</a:t>
                      </a:r>
                    </a:p>
                    <a:p>
                      <a:r>
                        <a:rPr lang="en-US" altLang="zh-TW" dirty="0"/>
                        <a:t>(101</a:t>
                      </a:r>
                      <a:r>
                        <a:rPr lang="zh-TW" altLang="en-US" dirty="0"/>
                        <a:t>個調整點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濕度</a:t>
                      </a:r>
                      <a:r>
                        <a:rPr lang="en-US" altLang="zh-TW" dirty="0"/>
                        <a:t>35</a:t>
                      </a:r>
                      <a:r>
                        <a:rPr lang="zh-TW" altLang="en-US" dirty="0"/>
                        <a:t>，</a:t>
                      </a:r>
                      <a:r>
                        <a:rPr lang="en-US" altLang="zh-TW" dirty="0"/>
                        <a:t>80</a:t>
                      </a:r>
                      <a:r>
                        <a:rPr lang="zh-TW" altLang="en-US" dirty="0"/>
                        <a:t>，</a:t>
                      </a:r>
                      <a:r>
                        <a:rPr lang="en-US" altLang="zh-TW" dirty="0"/>
                        <a:t>10</a:t>
                      </a:r>
                      <a:r>
                        <a:rPr lang="zh-TW" altLang="en-US" dirty="0"/>
                        <a:t>，</a:t>
                      </a:r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40">
                <a:tc>
                  <a:txBody>
                    <a:bodyPr/>
                    <a:lstStyle/>
                    <a:p>
                      <a:r>
                        <a:rPr lang="zh-TW" altLang="en-US" dirty="0"/>
                        <a:t>可恢復原廠線性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無法恢復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77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264275" y="4846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03212" y="192088"/>
            <a:ext cx="8651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 dirty="0">
                <a:solidFill>
                  <a:srgbClr val="5F5F5F"/>
                </a:solidFill>
                <a:ea typeface="新細明體" panose="02020500000000000000" pitchFamily="18" charset="-120"/>
              </a:rPr>
              <a:t>1.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舊的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CLIPS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探棒為何要改成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HC2-S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?</a:t>
            </a:r>
            <a:endParaRPr lang="en-US" altLang="zh-TW" sz="320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28749" y="1189463"/>
            <a:ext cx="6400800" cy="4314825"/>
          </a:xfrm>
          <a:noFill/>
          <a:ln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b="1" dirty="0">
                <a:solidFill>
                  <a:srgbClr val="CC0000"/>
                </a:solidFill>
                <a:ea typeface="新細明體" panose="02020500000000000000" pitchFamily="18" charset="-120"/>
              </a:rPr>
              <a:t>Fact 1:</a:t>
            </a:r>
            <a:br>
              <a:rPr lang="en-US" altLang="zh-TW" b="1" dirty="0">
                <a:solidFill>
                  <a:srgbClr val="CC0000"/>
                </a:solidFill>
                <a:ea typeface="新細明體" panose="02020500000000000000" pitchFamily="18" charset="-120"/>
              </a:rPr>
            </a:br>
            <a:r>
              <a:rPr lang="zh-TW" altLang="zh-TW" dirty="0">
                <a:ea typeface="新細明體" panose="02020500000000000000" pitchFamily="18" charset="-120"/>
              </a:rPr>
              <a:t>半導體行業的新技術提供更大的功</a:t>
            </a:r>
            <a:r>
              <a:rPr lang="zh-TW" altLang="en-US" dirty="0">
                <a:ea typeface="新細明體" panose="02020500000000000000" pitchFamily="18" charset="-120"/>
              </a:rPr>
              <a:t>能且</a:t>
            </a:r>
            <a:r>
              <a:rPr lang="zh-TW" altLang="zh-TW" dirty="0">
                <a:ea typeface="新細明體" panose="02020500000000000000" pitchFamily="18" charset="-120"/>
              </a:rPr>
              <a:t>較小</a:t>
            </a:r>
            <a:r>
              <a:rPr lang="zh-TW" altLang="en-US" dirty="0">
                <a:ea typeface="新細明體" panose="02020500000000000000" pitchFamily="18" charset="-120"/>
              </a:rPr>
              <a:t>的晶</a:t>
            </a:r>
            <a:r>
              <a:rPr lang="zh-TW" altLang="zh-TW" dirty="0">
                <a:ea typeface="新細明體" panose="02020500000000000000" pitchFamily="18" charset="-120"/>
              </a:rPr>
              <a:t>片</a:t>
            </a:r>
            <a:endParaRPr lang="en-US" altLang="zh-TW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b="1" dirty="0">
                <a:solidFill>
                  <a:srgbClr val="CC0000"/>
                </a:solidFill>
                <a:ea typeface="新細明體" panose="02020500000000000000" pitchFamily="18" charset="-120"/>
              </a:rPr>
              <a:t>Fact 2:</a:t>
            </a:r>
            <a:r>
              <a:rPr lang="en-US" altLang="zh-TW" dirty="0">
                <a:solidFill>
                  <a:srgbClr val="5F5F5F"/>
                </a:solidFill>
                <a:ea typeface="新細明體" panose="02020500000000000000" pitchFamily="18" charset="-120"/>
              </a:rPr>
              <a:t> </a:t>
            </a:r>
            <a:br>
              <a:rPr lang="en-US" altLang="zh-TW" dirty="0">
                <a:solidFill>
                  <a:srgbClr val="5F5F5F"/>
                </a:solidFill>
                <a:ea typeface="新細明體" panose="02020500000000000000" pitchFamily="18" charset="-120"/>
              </a:rPr>
            </a:br>
            <a:r>
              <a:rPr lang="zh-TW" altLang="en-US" dirty="0">
                <a:ea typeface="新細明體" panose="02020500000000000000" pitchFamily="18" charset="-120"/>
              </a:rPr>
              <a:t>根據過去的經驗增加新的功能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b="1" dirty="0">
                <a:solidFill>
                  <a:srgbClr val="CC0000"/>
                </a:solidFill>
                <a:ea typeface="新細明體" panose="02020500000000000000" pitchFamily="18" charset="-120"/>
              </a:rPr>
              <a:t>Fact 3: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>
                <a:ea typeface="新細明體" panose="02020500000000000000" pitchFamily="18" charset="-120"/>
              </a:rPr>
              <a:t>舊的技術成本太高且維修不易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b="1" dirty="0">
                <a:solidFill>
                  <a:srgbClr val="CC0000"/>
                </a:solidFill>
                <a:ea typeface="新細明體" panose="02020500000000000000" pitchFamily="18" charset="-120"/>
              </a:rPr>
              <a:t>Fact 4: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>
                <a:ea typeface="新細明體" panose="02020500000000000000" pitchFamily="18" charset="-120"/>
              </a:rPr>
              <a:t>探棒精度的提升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024544"/>
            <a:ext cx="7772400" cy="1470025"/>
          </a:xfrm>
        </p:spPr>
        <p:txBody>
          <a:bodyPr/>
          <a:lstStyle/>
          <a:p>
            <a:r>
              <a:rPr lang="en-US" altLang="zh-TW" dirty="0"/>
              <a:t>HF8</a:t>
            </a:r>
            <a:r>
              <a:rPr lang="zh-TW" altLang="en-US" dirty="0"/>
              <a:t>溫濕度傳送器調整校正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485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3506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校正的注意事項</a:t>
            </a:r>
          </a:p>
        </p:txBody>
      </p:sp>
      <p:sp>
        <p:nvSpPr>
          <p:cNvPr id="1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適用場合</a:t>
            </a:r>
            <a:r>
              <a:rPr lang="en-US" altLang="zh-TW" dirty="0"/>
              <a:t>:</a:t>
            </a:r>
            <a:r>
              <a:rPr lang="zh-TW" altLang="en-US" dirty="0"/>
              <a:t> 溫溼度環境變化不大者</a:t>
            </a:r>
            <a:endParaRPr lang="en-US" altLang="zh-TW" dirty="0"/>
          </a:p>
          <a:p>
            <a:r>
              <a:rPr lang="zh-TW" altLang="en-US" dirty="0"/>
              <a:t>待溫度平衡後</a:t>
            </a:r>
            <a:r>
              <a:rPr lang="en-US" altLang="zh-TW" dirty="0"/>
              <a:t>,</a:t>
            </a:r>
            <a:r>
              <a:rPr lang="zh-TW" altLang="en-US" dirty="0"/>
              <a:t> 觀察溼度誤差是否在和理範圍的 </a:t>
            </a:r>
            <a:r>
              <a:rPr lang="en-US" altLang="zh-TW" dirty="0"/>
              <a:t>1.5</a:t>
            </a:r>
            <a:r>
              <a:rPr lang="zh-TW" altLang="en-US" dirty="0"/>
              <a:t> </a:t>
            </a:r>
            <a:r>
              <a:rPr lang="en-US" altLang="zh-TW" dirty="0"/>
              <a:t>%rh</a:t>
            </a:r>
            <a:r>
              <a:rPr lang="zh-TW" altLang="en-US" dirty="0"/>
              <a:t> 以內</a:t>
            </a:r>
            <a:r>
              <a:rPr lang="en-US" altLang="zh-TW" dirty="0"/>
              <a:t>.</a:t>
            </a:r>
            <a:r>
              <a:rPr lang="zh-TW" altLang="en-US" dirty="0"/>
              <a:t> 若超過 </a:t>
            </a:r>
            <a:r>
              <a:rPr lang="en-US" altLang="zh-TW" dirty="0"/>
              <a:t>3.0</a:t>
            </a:r>
            <a:r>
              <a:rPr lang="zh-TW" altLang="en-US" dirty="0"/>
              <a:t> </a:t>
            </a:r>
            <a:r>
              <a:rPr lang="en-US" altLang="zh-TW" dirty="0"/>
              <a:t>%rh </a:t>
            </a:r>
            <a:r>
              <a:rPr lang="zh-TW" altLang="en-US" dirty="0"/>
              <a:t>可能是操作錯誤或</a:t>
            </a:r>
            <a:r>
              <a:rPr lang="zh-TW" altLang="en-US" b="1" dirty="0"/>
              <a:t>感測器</a:t>
            </a:r>
            <a:r>
              <a:rPr lang="zh-TW" altLang="en-US" dirty="0"/>
              <a:t>已經老化</a:t>
            </a:r>
            <a:r>
              <a:rPr lang="en-US" altLang="zh-TW" dirty="0"/>
              <a:t>, </a:t>
            </a:r>
            <a:r>
              <a:rPr lang="zh-TW" altLang="en-US" dirty="0"/>
              <a:t>必須更換</a:t>
            </a:r>
            <a:endParaRPr lang="en-US" altLang="zh-TW" dirty="0"/>
          </a:p>
          <a:p>
            <a:r>
              <a:rPr lang="zh-TW" altLang="en-US" dirty="0"/>
              <a:t>**注意**須確定兩個</a:t>
            </a:r>
            <a:r>
              <a:rPr lang="en-US" altLang="zh-TW" dirty="0"/>
              <a:t>sensor</a:t>
            </a:r>
            <a:r>
              <a:rPr lang="zh-TW" altLang="en-US" dirty="0"/>
              <a:t>完成平衡才可按</a:t>
            </a:r>
            <a:r>
              <a:rPr lang="en-US" altLang="zh-TW" dirty="0"/>
              <a:t>enter</a:t>
            </a:r>
            <a:r>
              <a:rPr lang="zh-TW" altLang="en-US" dirty="0"/>
              <a:t>確定</a:t>
            </a:r>
            <a:r>
              <a:rPr lang="en-US" altLang="zh-TW" dirty="0"/>
              <a:t>, </a:t>
            </a:r>
            <a:r>
              <a:rPr lang="zh-TW" altLang="en-US" dirty="0"/>
              <a:t>否則恐怕愈校愈糟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8946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693809" y="692696"/>
            <a:ext cx="5681309" cy="471827"/>
          </a:xfrm>
        </p:spPr>
        <p:txBody>
          <a:bodyPr/>
          <a:lstStyle/>
          <a:p>
            <a:r>
              <a:rPr lang="en-US" altLang="zh-TW" dirty="0" err="1">
                <a:latin typeface="+mn-ea"/>
              </a:rPr>
              <a:t>Rotronic</a:t>
            </a:r>
            <a:r>
              <a:rPr lang="zh-TW" altLang="en-US" dirty="0">
                <a:latin typeface="+mn-ea"/>
              </a:rPr>
              <a:t>溫濕度探棒校正示意圖</a:t>
            </a:r>
            <a:br>
              <a:rPr lang="en-US" altLang="zh-TW" dirty="0">
                <a:latin typeface="+mn-ea"/>
              </a:rPr>
            </a:br>
            <a:endParaRPr lang="zh-TW" altLang="en-US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TW" altLang="en-US" sz="2000" b="1" kern="0" dirty="0">
                <a:latin typeface="+mn-ea"/>
              </a:rPr>
              <a:t>原</a:t>
            </a:r>
            <a:r>
              <a:rPr lang="zh-TW" altLang="en-US" sz="2000" b="1" dirty="0">
                <a:latin typeface="+mn-ea"/>
              </a:rPr>
              <a:t>廠特性曲線</a:t>
            </a:r>
            <a:r>
              <a:rPr lang="zh-TW" altLang="en-US" sz="2000" b="1" kern="0" dirty="0">
                <a:latin typeface="+mn-ea"/>
              </a:rPr>
              <a:t>區</a:t>
            </a:r>
            <a:r>
              <a:rPr lang="en-US" altLang="zh-TW" sz="2000" b="1" kern="0" dirty="0">
                <a:latin typeface="+mn-ea"/>
              </a:rPr>
              <a:t>:</a:t>
            </a:r>
            <a:r>
              <a:rPr lang="zh-TW" altLang="en-US" sz="2000" b="1" kern="0" dirty="0">
                <a:latin typeface="+mn-ea"/>
              </a:rPr>
              <a:t>原廠規劃好的線性</a:t>
            </a:r>
            <a:endParaRPr lang="en-US" altLang="zh-TW" sz="2000" b="1" kern="0" dirty="0">
              <a:latin typeface="+mn-ea"/>
            </a:endParaRPr>
          </a:p>
          <a:p>
            <a:pPr marL="0" indent="0" algn="ctr">
              <a:buNone/>
            </a:pPr>
            <a:r>
              <a:rPr lang="zh-TW" altLang="en-US" sz="2000" b="1" kern="0" dirty="0">
                <a:latin typeface="+mn-ea"/>
              </a:rPr>
              <a:t>暫存區</a:t>
            </a:r>
            <a:r>
              <a:rPr lang="en-US" altLang="zh-TW" sz="2000" dirty="0"/>
              <a:t>(Acquire)</a:t>
            </a:r>
            <a:r>
              <a:rPr lang="en-US" altLang="zh-TW" sz="2000" b="1" kern="0" dirty="0">
                <a:latin typeface="+mn-ea"/>
              </a:rPr>
              <a:t>:</a:t>
            </a:r>
            <a:r>
              <a:rPr lang="zh-TW" altLang="en-US" sz="2000" b="1" kern="0" dirty="0">
                <a:latin typeface="+mn-ea"/>
              </a:rPr>
              <a:t>標準值暫時存放區</a:t>
            </a:r>
            <a:endParaRPr lang="en-US" altLang="zh-TW" sz="2000" b="1" kern="0" dirty="0">
              <a:latin typeface="+mn-ea"/>
            </a:endParaRPr>
          </a:p>
          <a:p>
            <a:pPr marL="0" indent="0" algn="ctr">
              <a:buNone/>
            </a:pPr>
            <a:r>
              <a:rPr lang="zh-TW" altLang="en-US" sz="2000" b="1" kern="0" dirty="0">
                <a:latin typeface="+mn-ea"/>
              </a:rPr>
              <a:t>           校正區</a:t>
            </a:r>
            <a:r>
              <a:rPr lang="en-US" altLang="zh-TW" sz="2000" b="1" kern="0" dirty="0">
                <a:latin typeface="+mn-ea"/>
              </a:rPr>
              <a:t>:</a:t>
            </a:r>
            <a:r>
              <a:rPr lang="zh-TW" altLang="en-US" sz="2000" b="1" kern="0" dirty="0">
                <a:latin typeface="+mn-ea"/>
              </a:rPr>
              <a:t>將標準值寫入</a:t>
            </a:r>
            <a:r>
              <a:rPr lang="zh-TW" altLang="en-US" sz="2000" b="1" dirty="0">
                <a:latin typeface="+mn-ea"/>
              </a:rPr>
              <a:t>改變原廠的特性曲線</a:t>
            </a:r>
            <a:endParaRPr lang="en-US" altLang="zh-TW" sz="2000" b="1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000" b="1" kern="0" dirty="0">
              <a:latin typeface="+mn-ea"/>
            </a:endParaRPr>
          </a:p>
          <a:p>
            <a:pPr>
              <a:buFontTx/>
              <a:buNone/>
            </a:pPr>
            <a:r>
              <a:rPr lang="en-US" altLang="zh-TW" sz="2000" kern="0" dirty="0"/>
              <a:t>	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329913" y="3914598"/>
            <a:ext cx="11521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050" b="1" kern="0" dirty="0">
                <a:solidFill>
                  <a:srgbClr val="000000"/>
                </a:solidFill>
                <a:latin typeface="新細明體"/>
              </a:rPr>
              <a:t>原</a:t>
            </a:r>
            <a:r>
              <a:rPr lang="zh-TW" altLang="en-US" sz="1050" b="1" dirty="0">
                <a:solidFill>
                  <a:srgbClr val="000000"/>
                </a:solidFill>
                <a:latin typeface="新細明體"/>
              </a:rPr>
              <a:t>廠特性曲線</a:t>
            </a:r>
            <a:r>
              <a:rPr lang="zh-TW" altLang="en-US" sz="1050" b="1" kern="0" dirty="0">
                <a:solidFill>
                  <a:srgbClr val="000000"/>
                </a:solidFill>
                <a:latin typeface="新細明體"/>
              </a:rPr>
              <a:t>區</a:t>
            </a:r>
            <a:endParaRPr lang="zh-TW" altLang="en-US" sz="1050" dirty="0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913" y="2835601"/>
            <a:ext cx="468213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2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zh-TW" altLang="en-US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HF8</a:t>
            </a:r>
            <a:r>
              <a:rPr lang="zh-TW" altLang="en-US" dirty="0"/>
              <a:t>按鍵說明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2296" y="3172175"/>
            <a:ext cx="3024336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2656975" y="1666760"/>
            <a:ext cx="5763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dirty="0"/>
              <a:t>主要按鍵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dirty="0"/>
              <a:t>MENU</a:t>
            </a:r>
            <a:r>
              <a:rPr lang="zh-TW" altLang="zh-TW" dirty="0"/>
              <a:t>：打開選單或跳出選單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dirty="0"/>
              <a:t>☑ENTER</a:t>
            </a:r>
            <a:r>
              <a:rPr lang="zh-TW" altLang="zh-TW" dirty="0"/>
              <a:t>：確定選項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dirty="0"/>
              <a:t>－／＋：上下選擇選項及增減數值用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27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現場單點調整校正流程</a:t>
            </a:r>
          </a:p>
        </p:txBody>
      </p:sp>
    </p:spTree>
    <p:extLst>
      <p:ext uri="{BB962C8B-B14F-4D97-AF65-F5344CB8AC3E}">
        <p14:creationId xmlns:p14="http://schemas.microsoft.com/office/powerpoint/2010/main" val="3210301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700808"/>
            <a:ext cx="8820472" cy="4536504"/>
          </a:xfrm>
        </p:spPr>
        <p:txBody>
          <a:bodyPr numCol="2"/>
          <a:lstStyle/>
          <a:p>
            <a:r>
              <a:rPr lang="af-ZA" altLang="zh-TW" dirty="0"/>
              <a:t>HP23-A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手持式</a:t>
            </a:r>
            <a:br>
              <a:rPr lang="en-US" altLang="zh-TW" dirty="0"/>
            </a:br>
            <a:r>
              <a:rPr lang="zh-TW" altLang="en-US" dirty="0"/>
              <a:t>溫溼度主機</a:t>
            </a:r>
            <a:r>
              <a:rPr lang="en-US" altLang="zh-TW" dirty="0"/>
              <a:t>)</a:t>
            </a:r>
          </a:p>
          <a:p>
            <a:pPr marL="457200" lvl="1" indent="0">
              <a:buNone/>
            </a:pPr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r>
              <a:rPr lang="af-ZA" altLang="zh-TW" dirty="0"/>
              <a:t>HC2-S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af-ZA" altLang="zh-TW" dirty="0"/>
              <a:t>(</a:t>
            </a:r>
            <a:r>
              <a:rPr lang="zh-TW" altLang="en-US" dirty="0"/>
              <a:t>經校驗合格</a:t>
            </a:r>
            <a:br>
              <a:rPr lang="en-US" altLang="zh-TW" dirty="0"/>
            </a:br>
            <a:r>
              <a:rPr lang="zh-TW" altLang="en-US" dirty="0"/>
              <a:t>之溫溼度探棒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af-ZA" altLang="zh-TW" dirty="0"/>
              <a:t>E2-02A </a:t>
            </a:r>
            <a:br>
              <a:rPr lang="af-ZA" altLang="zh-TW" dirty="0"/>
            </a:br>
            <a:r>
              <a:rPr lang="af-ZA" altLang="zh-TW" dirty="0"/>
              <a:t>(2 m </a:t>
            </a:r>
            <a:r>
              <a:rPr lang="zh-TW" altLang="en-US" dirty="0"/>
              <a:t>延長線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000" dirty="0"/>
              <a:t>現場單點調整校正</a:t>
            </a:r>
            <a:r>
              <a:rPr lang="en-US" altLang="zh-TW" sz="2000" dirty="0"/>
              <a:t>-</a:t>
            </a:r>
            <a:r>
              <a:rPr lang="zh-TW" altLang="en-US" sz="2000" dirty="0"/>
              <a:t>所需配件</a:t>
            </a:r>
          </a:p>
        </p:txBody>
      </p:sp>
      <p:pic>
        <p:nvPicPr>
          <p:cNvPr id="5" name="圖片 4" descr="C:\Users\Archy\Desktop\HP23-A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159" y="1700808"/>
            <a:ext cx="540380" cy="161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Archy\AppData\Local\Temp\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802267" y="4803323"/>
            <a:ext cx="1143634" cy="26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Archy\AppData\Local\Temp\Ima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1844823"/>
            <a:ext cx="1579370" cy="1329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20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056784" cy="471827"/>
          </a:xfrm>
        </p:spPr>
        <p:txBody>
          <a:bodyPr>
            <a:noAutofit/>
          </a:bodyPr>
          <a:lstStyle/>
          <a:p>
            <a:r>
              <a:rPr lang="zh-TW" altLang="en-US" sz="2000" dirty="0"/>
              <a:t>將標準件探棒與延長線連結後，裝在</a:t>
            </a:r>
            <a:r>
              <a:rPr lang="en-US" altLang="zh-TW" sz="2000" dirty="0"/>
              <a:t>Probe1</a:t>
            </a:r>
            <a:endParaRPr lang="zh-TW" altLang="en-US" sz="2000" dirty="0"/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712" y="1564481"/>
            <a:ext cx="37623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94313" y="-103192"/>
            <a:ext cx="6732048" cy="1650414"/>
          </a:xfrm>
        </p:spPr>
        <p:txBody>
          <a:bodyPr/>
          <a:lstStyle/>
          <a:p>
            <a:pPr algn="l"/>
            <a:r>
              <a:rPr lang="zh-TW" altLang="en-US" sz="2000" dirty="0">
                <a:latin typeface="+mj-ea"/>
              </a:rPr>
              <a:t>將標準件探棒與傳送器探棒擺放在一起校正人員遠離校正點一公尺。等待</a:t>
            </a:r>
            <a:r>
              <a:rPr lang="en-US" altLang="zh-TW" sz="2000" dirty="0">
                <a:latin typeface="+mj-ea"/>
              </a:rPr>
              <a:t>5~10</a:t>
            </a:r>
            <a:r>
              <a:rPr lang="zh-TW" altLang="en-US" sz="2000" dirty="0">
                <a:latin typeface="+mj-ea"/>
              </a:rPr>
              <a:t>分鐘後標準件與待校物溫度穩定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25" y="1547222"/>
            <a:ext cx="3848824" cy="46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8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18421" y="1373272"/>
            <a:ext cx="6544273" cy="118035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進入選單，選擇欲調整的探棒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Probe1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或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Probe2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選擇溫度校正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Acquire(Ref=Probe)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將標準值輸入暫存區選項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輸入標準值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5) 6)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&lt;Acquire&gt;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將標準值存入暫存區後</a:t>
            </a:r>
            <a:r>
              <a:rPr lang="en-US" altLang="zh-TW" sz="1600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zh-TW" sz="1600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此時線性尚未改變</a:t>
            </a:r>
            <a:r>
              <a:rPr lang="en-US" altLang="zh-TW" sz="1600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回到 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量測畫面</a:t>
            </a:r>
          </a:p>
          <a:p>
            <a:pPr marL="0" indent="0">
              <a:spcAft>
                <a:spcPts val="0"/>
              </a:spcAft>
              <a:buNone/>
            </a:pP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979171" y="391613"/>
            <a:ext cx="5681309" cy="471827"/>
          </a:xfrm>
        </p:spPr>
        <p:txBody>
          <a:bodyPr/>
          <a:lstStyle/>
          <a:p>
            <a:pPr algn="l"/>
            <a:r>
              <a:rPr lang="zh-TW" altLang="zh-TW" sz="2000" dirty="0"/>
              <a:t>將溫度標準值寫入暫存區</a:t>
            </a:r>
            <a:endParaRPr lang="zh-TW" altLang="en-US" sz="2000" dirty="0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631" y="3096915"/>
            <a:ext cx="6768752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14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05975" y="1440179"/>
            <a:ext cx="7157440" cy="173791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進入選單，選擇剛才寫入暫存區的探棒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Probe1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或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Probe2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選擇溫度校正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Adjust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出現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Press Enter to start Adjust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訊息。按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Enter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將標準值從暫存區寫入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校正區後出現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operation successful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訊息然後完成調整校正回到量測畫面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zh-TW" sz="2000" dirty="0"/>
              <a:t>將溫度標準值從暫存區寫入校正區完成調整校正</a:t>
            </a:r>
            <a:endParaRPr lang="zh-TW" altLang="en-US" sz="2000" dirty="0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037" y="3356043"/>
            <a:ext cx="5472607" cy="3024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22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" y="784225"/>
            <a:ext cx="739775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4375944"/>
            <a:ext cx="12541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825" y="3973513"/>
            <a:ext cx="1990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488" y="784225"/>
            <a:ext cx="538162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973513"/>
            <a:ext cx="32353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標題 5"/>
          <p:cNvSpPr>
            <a:spLocks noGrp="1"/>
          </p:cNvSpPr>
          <p:nvPr>
            <p:ph type="title"/>
          </p:nvPr>
        </p:nvSpPr>
        <p:spPr>
          <a:xfrm>
            <a:off x="2006600" y="1479550"/>
            <a:ext cx="5081588" cy="769938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CH" altLang="zh-TW" kern="0" dirty="0">
                <a:solidFill>
                  <a:srgbClr val="E2001A"/>
                </a:solidFill>
                <a:cs typeface="Arial" panose="020B0604020202020204" pitchFamily="34" charset="0"/>
              </a:rPr>
              <a:t>HC2-S vs Clip S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344643" y="157956"/>
            <a:ext cx="8651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 dirty="0">
                <a:solidFill>
                  <a:srgbClr val="5F5F5F"/>
                </a:solidFill>
                <a:ea typeface="新細明體" panose="02020500000000000000" pitchFamily="18" charset="-120"/>
              </a:rPr>
              <a:t>1.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舊的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CLIPS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探棒為何要改成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HC2-S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?</a:t>
            </a:r>
            <a:endParaRPr lang="en-US" altLang="zh-TW" sz="320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272910"/>
            <a:ext cx="7848965" cy="162640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進入選單，選擇欲調整的探棒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Probe1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或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Probe2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選擇濕度校正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Acquire(Ref=Probe)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將標準值輸入暫存區選項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輸入標準值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5) 6)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&lt;Acquire&gt;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將標準值存入暫存區後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此時線性尚未改變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回到量測畫面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74839" y="644253"/>
            <a:ext cx="5681309" cy="471827"/>
          </a:xfrm>
        </p:spPr>
        <p:txBody>
          <a:bodyPr/>
          <a:lstStyle/>
          <a:p>
            <a:pPr lvl="0"/>
            <a:r>
              <a:rPr lang="zh-TW" altLang="zh-TW" sz="2000" dirty="0"/>
              <a:t>將濕度標準值寫入暫存區</a:t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674" y="2899316"/>
            <a:ext cx="7200800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262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43608" y="1239458"/>
            <a:ext cx="7547882" cy="159295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進入選單，選擇剛才寫入暫存區的探棒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Probe1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或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Probe2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選擇濕度校正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Adjust</a:t>
            </a:r>
            <a:endParaRPr lang="zh-TW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4)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出現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Press Enter to start Adjust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訊息。按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Enter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將標準值從暫存區寫入 </a:t>
            </a:r>
          </a:p>
          <a:p>
            <a:pPr>
              <a:spcAft>
                <a:spcPts val="0"/>
              </a:spcAft>
            </a:pP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校正區後出現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operation successful</a:t>
            </a:r>
            <a:r>
              <a:rPr lang="zh-TW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訊息然後完成調整校正回到量測畫面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6445" y="672846"/>
            <a:ext cx="5681309" cy="471827"/>
          </a:xfrm>
        </p:spPr>
        <p:txBody>
          <a:bodyPr/>
          <a:lstStyle/>
          <a:p>
            <a:pPr lvl="0" algn="l"/>
            <a:r>
              <a:rPr lang="zh-TW" altLang="zh-TW" sz="2000" dirty="0"/>
              <a:t>將濕度標準值從暫存區寫入校正區完成調整校正</a:t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1608" y="2857192"/>
            <a:ext cx="5724525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127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90369"/>
            <a:ext cx="7772400" cy="1470025"/>
          </a:xfrm>
        </p:spPr>
        <p:txBody>
          <a:bodyPr/>
          <a:lstStyle/>
          <a:p>
            <a:r>
              <a:rPr lang="en-US" altLang="zh-TW" dirty="0"/>
              <a:t>HF5</a:t>
            </a:r>
            <a:r>
              <a:rPr lang="zh-TW" altLang="en-US" dirty="0"/>
              <a:t>溫濕度傳送器調整校正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485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6510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33182" y="1250608"/>
            <a:ext cx="6354702" cy="1659860"/>
          </a:xfrm>
        </p:spPr>
        <p:txBody>
          <a:bodyPr/>
          <a:lstStyle/>
          <a:p>
            <a:r>
              <a:rPr lang="zh-TW" altLang="zh-TW" sz="2000" b="1" dirty="0"/>
              <a:t>主要按鍵  </a:t>
            </a:r>
            <a:endParaRPr lang="zh-TW" altLang="zh-TW" sz="2000" dirty="0"/>
          </a:p>
          <a:p>
            <a:r>
              <a:rPr lang="en-US" altLang="zh-TW" sz="2000" b="1" dirty="0"/>
              <a:t>MENU</a:t>
            </a:r>
            <a:r>
              <a:rPr lang="zh-TW" altLang="zh-TW" sz="2000" b="1" dirty="0"/>
              <a:t>：打開選單或跳出選單</a:t>
            </a:r>
            <a:endParaRPr lang="zh-TW" altLang="zh-TW" sz="2000" dirty="0"/>
          </a:p>
          <a:p>
            <a:r>
              <a:rPr lang="en-US" altLang="zh-TW" sz="2000" dirty="0"/>
              <a:t>☑</a:t>
            </a:r>
            <a:r>
              <a:rPr lang="en-US" altLang="zh-TW" sz="2000" b="1" dirty="0"/>
              <a:t>ENTER</a:t>
            </a:r>
            <a:r>
              <a:rPr lang="zh-TW" altLang="zh-TW" sz="2000" b="1" dirty="0"/>
              <a:t>：確定選項</a:t>
            </a:r>
            <a:endParaRPr lang="zh-TW" altLang="zh-TW" sz="2000" dirty="0"/>
          </a:p>
          <a:p>
            <a:r>
              <a:rPr lang="zh-TW" altLang="zh-TW" sz="2000" b="1" dirty="0"/>
              <a:t>－／＋：上下選擇選項及增減數值用</a:t>
            </a:r>
            <a:endParaRPr lang="zh-TW" altLang="en-US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000" dirty="0"/>
              <a:t>HF5</a:t>
            </a:r>
            <a:r>
              <a:rPr lang="zh-TW" altLang="en-US" sz="2000" dirty="0"/>
              <a:t>按鍵說明</a:t>
            </a:r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705" y="3062311"/>
            <a:ext cx="1547272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584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899051" y="325656"/>
            <a:ext cx="7056784" cy="471827"/>
          </a:xfrm>
        </p:spPr>
        <p:txBody>
          <a:bodyPr/>
          <a:lstStyle/>
          <a:p>
            <a:pPr algn="l"/>
            <a:r>
              <a:rPr lang="zh-TW" altLang="en-US" sz="2000" dirty="0"/>
              <a:t>將標準件探棒與延長線連結後，裝在</a:t>
            </a:r>
            <a:r>
              <a:rPr lang="en-US" altLang="zh-TW" sz="2000" dirty="0"/>
              <a:t>Probe1</a:t>
            </a:r>
            <a:endParaRPr lang="zh-TW" altLang="en-US" sz="2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712" y="1564481"/>
            <a:ext cx="37623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37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05463" y="-92041"/>
            <a:ext cx="6732048" cy="1650414"/>
          </a:xfrm>
        </p:spPr>
        <p:txBody>
          <a:bodyPr/>
          <a:lstStyle/>
          <a:p>
            <a:pPr algn="l"/>
            <a:r>
              <a:rPr lang="zh-TW" altLang="en-US" sz="2000" dirty="0">
                <a:latin typeface="+mj-ea"/>
              </a:rPr>
              <a:t>將標準件探棒與傳送器探棒擺放在一起校正人員遠離校正</a:t>
            </a:r>
            <a:br>
              <a:rPr lang="en-US" altLang="zh-TW" sz="2000" dirty="0">
                <a:latin typeface="+mj-ea"/>
              </a:rPr>
            </a:br>
            <a:r>
              <a:rPr lang="zh-TW" altLang="en-US" sz="2000" dirty="0">
                <a:latin typeface="+mj-ea"/>
              </a:rPr>
              <a:t>點一公尺。等待</a:t>
            </a:r>
            <a:r>
              <a:rPr lang="en-US" altLang="zh-TW" sz="2000" dirty="0">
                <a:latin typeface="+mj-ea"/>
              </a:rPr>
              <a:t>5~10</a:t>
            </a:r>
            <a:r>
              <a:rPr lang="zh-TW" altLang="en-US" sz="2000" dirty="0">
                <a:latin typeface="+mj-ea"/>
              </a:rPr>
              <a:t>分鐘後標準件與待校物溫度穩定</a:t>
            </a:r>
            <a:endParaRPr lang="zh-TW" altLang="en-US" sz="20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604" y="1338270"/>
            <a:ext cx="3502186" cy="46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3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01356" y="1256184"/>
            <a:ext cx="6745341" cy="12838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0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1)</a:t>
            </a:r>
            <a:r>
              <a:rPr lang="zh-TW" altLang="zh-TW" sz="20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20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鍵進入選單，選擇溫度校正</a:t>
            </a:r>
          </a:p>
          <a:p>
            <a:pPr>
              <a:spcAft>
                <a:spcPts val="0"/>
              </a:spcAft>
            </a:pPr>
            <a:r>
              <a:rPr lang="en-US" altLang="zh-TW" sz="20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2)</a:t>
            </a:r>
            <a:r>
              <a:rPr lang="zh-TW" altLang="zh-TW" sz="20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選擇輸入標準值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92288" y="420779"/>
            <a:ext cx="5681309" cy="471827"/>
          </a:xfrm>
        </p:spPr>
        <p:txBody>
          <a:bodyPr/>
          <a:lstStyle/>
          <a:p>
            <a:pPr algn="l"/>
            <a:r>
              <a:rPr lang="zh-TW" altLang="zh-TW" sz="2000" dirty="0"/>
              <a:t>將溫度標準值寫入校正區完成調整校正</a:t>
            </a:r>
            <a:endParaRPr lang="zh-TW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15" y="2400300"/>
            <a:ext cx="571828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29264" y="1256184"/>
            <a:ext cx="7733736" cy="1207616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3)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利用－／＋鍵增減輸入標準值，按下</a:t>
            </a:r>
            <a:r>
              <a:rPr lang="en-US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ENTER</a:t>
            </a: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US" altLang="zh-TW" sz="2000" b="1" kern="100" dirty="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鍵確認標準值</a:t>
            </a:r>
            <a:endParaRPr lang="en-US" altLang="zh-TW" sz="2000" b="1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4)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按下</a:t>
            </a:r>
            <a:r>
              <a:rPr lang="en-US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</a:t>
            </a: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回上一層</a:t>
            </a:r>
            <a:endParaRPr lang="en-US" altLang="zh-TW" sz="2000" b="1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71" y="2739008"/>
            <a:ext cx="6230225" cy="19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5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45769" y="1154584"/>
            <a:ext cx="7936936" cy="16013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5)</a:t>
            </a:r>
            <a:r>
              <a:rPr lang="zh-TW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選擇</a:t>
            </a: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&lt;Adjust&gt;</a:t>
            </a:r>
            <a:r>
              <a:rPr lang="zh-TW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，按下</a:t>
            </a: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ENTER</a:t>
            </a:r>
            <a:r>
              <a:rPr lang="zh-TW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鍵出現</a:t>
            </a: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ok</a:t>
            </a:r>
            <a:r>
              <a:rPr lang="zh-TW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完成溫度線性調整</a:t>
            </a:r>
            <a:endParaRPr lang="en-US" altLang="zh-TW" sz="2000" b="1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6)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按下</a:t>
            </a:r>
            <a:r>
              <a:rPr lang="en-US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</a:t>
            </a:r>
            <a:r>
              <a:rPr lang="zh-TW" alt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回上一層</a:t>
            </a:r>
            <a:endParaRPr lang="zh-TW" altLang="en-US" sz="2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23" y="2349500"/>
            <a:ext cx="6499227" cy="211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0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905564" y="1433984"/>
            <a:ext cx="6501836" cy="915516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7)</a:t>
            </a:r>
            <a:r>
              <a:rPr lang="zh-TW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按下</a:t>
            </a:r>
            <a:r>
              <a:rPr lang="en-US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MENU</a:t>
            </a:r>
            <a:r>
              <a:rPr lang="zh-TW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鍵</a:t>
            </a:r>
            <a:r>
              <a:rPr lang="en-US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altLang="zh-TW" sz="2000" b="1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次回到量測畫面</a:t>
            </a:r>
            <a:endParaRPr lang="en-US" altLang="zh-TW" sz="2000" b="1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64" y="2247652"/>
            <a:ext cx="612477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41413" y="955675"/>
            <a:ext cx="6597650" cy="769938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CH" altLang="zh-TW" kern="0" dirty="0">
                <a:solidFill>
                  <a:srgbClr val="E2001A"/>
                </a:solidFill>
                <a:cs typeface="Arial" panose="020B0604020202020204" pitchFamily="34" charset="0"/>
              </a:rPr>
              <a:t>HC2-S vs Clip S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14300" y="146050"/>
            <a:ext cx="8651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 dirty="0">
                <a:solidFill>
                  <a:srgbClr val="5F5F5F"/>
                </a:solidFill>
                <a:ea typeface="新細明體" panose="02020500000000000000" pitchFamily="18" charset="-120"/>
              </a:rPr>
              <a:t>1.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舊的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CLIPS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探棒為何要改成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HC2-S</a:t>
            </a:r>
            <a:r>
              <a:rPr lang="zh-TW" altLang="en-US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探棒</a:t>
            </a:r>
            <a:r>
              <a:rPr lang="en-US" altLang="zh-TW" sz="2400" dirty="0">
                <a:solidFill>
                  <a:srgbClr val="5F5F5F"/>
                </a:solidFill>
                <a:ea typeface="新細明體" panose="02020500000000000000" pitchFamily="18" charset="-120"/>
              </a:rPr>
              <a:t>?</a:t>
            </a:r>
            <a:endParaRPr lang="en-US" altLang="zh-TW" sz="320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471653"/>
              </p:ext>
            </p:extLst>
          </p:nvPr>
        </p:nvGraphicFramePr>
        <p:xfrm>
          <a:off x="595196" y="2260522"/>
          <a:ext cx="7886700" cy="276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3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3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HC2-S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Clip</a:t>
                      </a:r>
                      <a:r>
                        <a:rPr lang="en-US" altLang="zh-TW" b="1" baseline="0" dirty="0"/>
                        <a:t> S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±0.8 %</a:t>
                      </a:r>
                      <a:r>
                        <a:rPr lang="en-US" altLang="zh-TW" sz="18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±0,1 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℃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±1.0 %</a:t>
                      </a:r>
                      <a:r>
                        <a:rPr lang="en-US" altLang="zh-TW" sz="18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±0,3 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cs"/>
                        </a:rPr>
                        <a:t>℃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使用範圍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-50…100 °C and 0…100 %</a:t>
                      </a:r>
                      <a:r>
                        <a:rPr lang="en-US" altLang="zh-TW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-40…85 °C and 0…100 %</a:t>
                      </a:r>
                      <a:r>
                        <a:rPr kumimoji="0" lang="en-US" altLang="zh-TW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</a:t>
                      </a:r>
                      <a:endParaRPr kumimoji="0" lang="zh-TW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數據記錄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有</a:t>
                      </a:r>
                      <a:r>
                        <a:rPr lang="en-US" altLang="zh-TW" b="1" dirty="0"/>
                        <a:t>(</a:t>
                      </a:r>
                      <a:r>
                        <a:rPr lang="zh-TW" altLang="en-US" b="1" dirty="0"/>
                        <a:t>須搭配</a:t>
                      </a:r>
                      <a:r>
                        <a:rPr lang="en-US" altLang="zh-TW" b="1" dirty="0"/>
                        <a:t>HW-4</a:t>
                      </a:r>
                      <a:r>
                        <a:rPr lang="zh-TW" altLang="en-US" b="1" dirty="0"/>
                        <a:t>軟體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Sensor</a:t>
                      </a:r>
                      <a:r>
                        <a:rPr lang="zh-TW" altLang="en-US" b="1" dirty="0"/>
                        <a:t>警報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調整校正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/>
                        <a:t>可任意調整校正</a:t>
                      </a:r>
                      <a:endParaRPr lang="en-US" altLang="zh-TW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/>
                        <a:t>搭配</a:t>
                      </a:r>
                      <a:r>
                        <a:rPr lang="en-US" altLang="zh-TW" b="1" dirty="0"/>
                        <a:t>HW-4</a:t>
                      </a:r>
                      <a:r>
                        <a:rPr lang="zh-TW" altLang="en-US" b="1" dirty="0"/>
                        <a:t>軟體濕度可調</a:t>
                      </a:r>
                      <a:r>
                        <a:rPr lang="en-US" altLang="zh-TW" b="1" dirty="0"/>
                        <a:t>101</a:t>
                      </a:r>
                      <a:r>
                        <a:rPr lang="zh-TW" altLang="en-US" b="1" dirty="0"/>
                        <a:t>個點數</a:t>
                      </a:r>
                      <a:r>
                        <a:rPr lang="en-US" altLang="zh-TW" b="1" dirty="0"/>
                        <a:t>(0~100)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/>
                        <a:t>須照</a:t>
                      </a:r>
                      <a:r>
                        <a:rPr lang="en-US" altLang="zh-TW" b="1" dirty="0"/>
                        <a:t>35%,80%,10%,0%</a:t>
                      </a:r>
                      <a:r>
                        <a:rPr lang="zh-TW" altLang="en-US" b="1" dirty="0"/>
                        <a:t>順序調整校正</a:t>
                      </a:r>
                      <a:endParaRPr lang="en-US" altLang="zh-TW" b="1" dirty="0"/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339099" y="1345084"/>
            <a:ext cx="7289236" cy="12076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1)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按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MENU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鍵進入選單，選擇濕度校正</a:t>
            </a: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2)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選擇輸入標準值</a:t>
            </a:r>
          </a:p>
          <a:p>
            <a:pPr marL="0" lvl="0" indent="0">
              <a:buNone/>
            </a:pP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10499" y="420779"/>
            <a:ext cx="6518619" cy="471827"/>
          </a:xfrm>
        </p:spPr>
        <p:txBody>
          <a:bodyPr/>
          <a:lstStyle/>
          <a:p>
            <a:pPr algn="l"/>
            <a:r>
              <a:rPr lang="zh-TW" altLang="zh-TW" sz="2000" dirty="0"/>
              <a:t>將濕度標準值寫入暫存區後再寫入校正區完成調整校正</a:t>
            </a:r>
            <a:endParaRPr lang="zh-TW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99" y="2747268"/>
            <a:ext cx="651861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9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3)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利用－／＋鍵增減輸入標準值，按下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ENTER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鍵確認標準值</a:t>
            </a: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4)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選擇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&lt;Acquire&gt;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將濕度標準值寫入暫存區，此時會顯示暫存區有一筆標準值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71" y="2573016"/>
            <a:ext cx="8569729" cy="13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334064" y="1459384"/>
            <a:ext cx="7809936" cy="11314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5)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選擇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&lt;Adjust&gt;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，按下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ENTER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鍵出現</a:t>
            </a:r>
            <a:r>
              <a:rPr lang="en-US" altLang="zh-TW" sz="2000" b="1" kern="100" dirty="0">
                <a:cs typeface="Times New Roman" panose="02020603050405020304" pitchFamily="18" charset="0"/>
              </a:rPr>
              <a:t>ok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完成</a:t>
            </a:r>
            <a:r>
              <a:rPr lang="zh-TW" altLang="en-US" sz="2000" b="1" kern="100" dirty="0">
                <a:cs typeface="Times New Roman" panose="02020603050405020304" pitchFamily="18" charset="0"/>
              </a:rPr>
              <a:t>濕</a:t>
            </a:r>
            <a:r>
              <a:rPr lang="zh-TW" altLang="zh-TW" sz="2000" b="1" kern="100" dirty="0">
                <a:cs typeface="Times New Roman" panose="02020603050405020304" pitchFamily="18" charset="0"/>
              </a:rPr>
              <a:t>度線性調整</a:t>
            </a:r>
            <a:endParaRPr lang="en-US" altLang="zh-TW" sz="2000" b="1" kern="100" dirty="0"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cs typeface="Times New Roman" panose="02020603050405020304" pitchFamily="18" charset="0"/>
              </a:rPr>
              <a:t>6)</a:t>
            </a:r>
            <a:r>
              <a:rPr lang="zh-TW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按下</a:t>
            </a:r>
            <a:r>
              <a:rPr lang="en-US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MENU</a:t>
            </a:r>
            <a:r>
              <a:rPr lang="zh-TW" altLang="en-US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zh-TW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鍵</a:t>
            </a:r>
            <a:r>
              <a:rPr lang="zh-TW" altLang="en-US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回上一層</a:t>
            </a:r>
            <a:endParaRPr lang="zh-TW" altLang="en-US" sz="2000" b="1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56" y="2391916"/>
            <a:ext cx="5760640" cy="18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1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86481" y="1446684"/>
            <a:ext cx="7009836" cy="813916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en-US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7) </a:t>
            </a:r>
            <a:r>
              <a:rPr lang="zh-TW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按下</a:t>
            </a:r>
            <a:r>
              <a:rPr lang="en-US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MENU</a:t>
            </a:r>
            <a:r>
              <a:rPr lang="zh-TW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鍵</a:t>
            </a:r>
            <a:r>
              <a:rPr lang="en-US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zh-TW" altLang="zh-TW" sz="20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次回到量測畫面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41" y="2260600"/>
            <a:ext cx="615851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12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94396"/>
            <a:ext cx="7772400" cy="1470025"/>
          </a:xfrm>
        </p:spPr>
        <p:txBody>
          <a:bodyPr/>
          <a:lstStyle/>
          <a:p>
            <a:r>
              <a:rPr lang="en-US" altLang="zh-TW" dirty="0"/>
              <a:t>HP23-A</a:t>
            </a:r>
            <a:r>
              <a:rPr lang="zh-TW" altLang="en-US" dirty="0"/>
              <a:t>溫濕度計調整校正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485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8165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700808"/>
            <a:ext cx="8820472" cy="4536504"/>
          </a:xfrm>
        </p:spPr>
        <p:txBody>
          <a:bodyPr numCol="2"/>
          <a:lstStyle/>
          <a:p>
            <a:r>
              <a:rPr lang="af-ZA" altLang="zh-TW" dirty="0"/>
              <a:t>HP23-A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手持式</a:t>
            </a:r>
            <a:br>
              <a:rPr lang="en-US" altLang="zh-TW" dirty="0"/>
            </a:br>
            <a:r>
              <a:rPr lang="zh-TW" altLang="en-US" dirty="0"/>
              <a:t>溫溼度主機</a:t>
            </a:r>
            <a:r>
              <a:rPr lang="en-US" altLang="zh-TW" dirty="0"/>
              <a:t>)</a:t>
            </a:r>
          </a:p>
          <a:p>
            <a:pPr marL="457200" lvl="1" indent="0">
              <a:buNone/>
            </a:pPr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r>
              <a:rPr lang="af-ZA" altLang="zh-TW" dirty="0"/>
              <a:t>HC2-S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af-ZA" altLang="zh-TW" dirty="0"/>
              <a:t>(</a:t>
            </a:r>
            <a:r>
              <a:rPr lang="zh-TW" altLang="en-US" dirty="0"/>
              <a:t>經校驗合格</a:t>
            </a:r>
            <a:br>
              <a:rPr lang="en-US" altLang="zh-TW" dirty="0"/>
            </a:br>
            <a:r>
              <a:rPr lang="zh-TW" altLang="en-US" dirty="0"/>
              <a:t>之溫溼度探棒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af-ZA" altLang="zh-TW" dirty="0"/>
              <a:t>E2-02A </a:t>
            </a:r>
            <a:br>
              <a:rPr lang="af-ZA" altLang="zh-TW" dirty="0"/>
            </a:br>
            <a:r>
              <a:rPr lang="af-ZA" altLang="zh-TW" dirty="0"/>
              <a:t>(2 m </a:t>
            </a:r>
            <a:r>
              <a:rPr lang="zh-TW" altLang="en-US" dirty="0"/>
              <a:t>延長線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af-ZA" altLang="zh-TW" dirty="0"/>
              <a:t>AC2001</a:t>
            </a:r>
            <a:br>
              <a:rPr lang="af-ZA" altLang="zh-TW" dirty="0"/>
            </a:br>
            <a:r>
              <a:rPr lang="af-ZA" altLang="zh-TW" dirty="0"/>
              <a:t>(</a:t>
            </a:r>
            <a:r>
              <a:rPr lang="zh-TW" altLang="en-US" dirty="0"/>
              <a:t>校正用</a:t>
            </a:r>
            <a:br>
              <a:rPr lang="en-US" altLang="zh-TW" dirty="0"/>
            </a:br>
            <a:r>
              <a:rPr lang="zh-TW" altLang="en-US" dirty="0"/>
              <a:t>通訊纜線</a:t>
            </a:r>
            <a:r>
              <a:rPr lang="af-ZA" altLang="zh-TW" dirty="0"/>
              <a:t>)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923139" y="397579"/>
            <a:ext cx="5681309" cy="471827"/>
          </a:xfrm>
        </p:spPr>
        <p:txBody>
          <a:bodyPr/>
          <a:lstStyle/>
          <a:p>
            <a:pPr algn="l"/>
            <a:r>
              <a:rPr lang="zh-TW" altLang="en-US" sz="2000" dirty="0"/>
              <a:t>現場單點調整校正</a:t>
            </a:r>
            <a:r>
              <a:rPr lang="en-US" altLang="zh-TW" sz="2000" dirty="0"/>
              <a:t>-</a:t>
            </a:r>
            <a:r>
              <a:rPr lang="zh-TW" altLang="en-US" sz="2000" dirty="0"/>
              <a:t>所需配件</a:t>
            </a:r>
          </a:p>
        </p:txBody>
      </p:sp>
      <p:pic>
        <p:nvPicPr>
          <p:cNvPr id="5" name="圖片 4" descr="C:\Users\Archy\Desktop\HP23-A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159" y="1700808"/>
            <a:ext cx="540380" cy="161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Archy\AppData\Local\Temp\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802267" y="4803323"/>
            <a:ext cx="1143634" cy="26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Archy\AppData\Local\Temp\Ima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1844823"/>
            <a:ext cx="1579370" cy="132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Archy\AppData\Local\Temp\Image.pn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264" y="4365103"/>
            <a:ext cx="1656184" cy="1181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0232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056784" cy="471827"/>
          </a:xfrm>
        </p:spPr>
        <p:txBody>
          <a:bodyPr/>
          <a:lstStyle/>
          <a:p>
            <a:r>
              <a:rPr lang="zh-TW" altLang="en-US" sz="2000" dirty="0"/>
              <a:t>將標準件探棒與延長線連結後，裝在</a:t>
            </a:r>
            <a:r>
              <a:rPr lang="en-US" altLang="zh-TW" sz="2000" dirty="0"/>
              <a:t>Probe1</a:t>
            </a:r>
            <a:r>
              <a:rPr lang="zh-TW" altLang="en-US" sz="2000" dirty="0"/>
              <a:t>。將校正</a:t>
            </a:r>
            <a:r>
              <a:rPr lang="en-US" altLang="zh-TW" sz="2000" dirty="0"/>
              <a:t>cable</a:t>
            </a:r>
            <a:r>
              <a:rPr lang="zh-TW" altLang="en-US" sz="2000" dirty="0"/>
              <a:t>，裝在</a:t>
            </a:r>
            <a:r>
              <a:rPr lang="en-US" altLang="zh-TW" sz="2000" dirty="0"/>
              <a:t>Probe2</a:t>
            </a:r>
            <a:endParaRPr lang="zh-TW" altLang="en-US" sz="200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772816"/>
            <a:ext cx="39755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9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57864" y="388053"/>
            <a:ext cx="6372008" cy="471827"/>
          </a:xfrm>
        </p:spPr>
        <p:txBody>
          <a:bodyPr/>
          <a:lstStyle/>
          <a:p>
            <a:r>
              <a:rPr lang="zh-TW" altLang="en-US" sz="2000" dirty="0"/>
              <a:t>將傳送器紅色塞子打開後校正接上</a:t>
            </a:r>
            <a:r>
              <a:rPr lang="en-US" altLang="zh-TW" sz="2000" dirty="0"/>
              <a:t>cable</a:t>
            </a:r>
            <a:endParaRPr lang="zh-TW" altLang="en-US" sz="2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132856"/>
            <a:ext cx="2306189" cy="25922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925" y="2132857"/>
            <a:ext cx="2376264" cy="26615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158819"/>
            <a:ext cx="2361508" cy="2635538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2915816" y="3212976"/>
            <a:ext cx="21602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5972213" y="3212976"/>
            <a:ext cx="21602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671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44944" y="-103596"/>
            <a:ext cx="6732048" cy="1650414"/>
          </a:xfrm>
        </p:spPr>
        <p:txBody>
          <a:bodyPr/>
          <a:lstStyle/>
          <a:p>
            <a:pPr algn="l"/>
            <a:r>
              <a:rPr lang="zh-TW" altLang="en-US" sz="2000" dirty="0">
                <a:latin typeface="+mj-ea"/>
              </a:rPr>
              <a:t>將標準件探棒與傳送器探棒擺放在一起校正人員遠離校正點一公尺。等待</a:t>
            </a:r>
            <a:r>
              <a:rPr lang="en-US" altLang="zh-TW" sz="2000" dirty="0">
                <a:latin typeface="+mj-ea"/>
              </a:rPr>
              <a:t>5~10</a:t>
            </a:r>
            <a:r>
              <a:rPr lang="zh-TW" altLang="en-US" sz="2000" dirty="0">
                <a:latin typeface="+mj-ea"/>
              </a:rPr>
              <a:t>分鐘後標準件與待校物溫度穩定</a:t>
            </a:r>
            <a:endParaRPr lang="zh-TW" altLang="en-US" sz="2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794317" y="1203918"/>
            <a:ext cx="7772400" cy="4608512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27" y="2632968"/>
            <a:ext cx="3090794" cy="3436190"/>
          </a:xfrm>
          <a:prstGeom prst="rect">
            <a:avLst/>
          </a:prstGeom>
        </p:spPr>
      </p:pic>
      <p:pic>
        <p:nvPicPr>
          <p:cNvPr id="9" name="內容版面配置區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80112" y="2632967"/>
            <a:ext cx="2376264" cy="35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向右箭號 9"/>
          <p:cNvSpPr/>
          <p:nvPr/>
        </p:nvSpPr>
        <p:spPr>
          <a:xfrm>
            <a:off x="4283968" y="3933056"/>
            <a:ext cx="794320" cy="4320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9476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36296" y="1101011"/>
            <a:ext cx="7909948" cy="2243478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1)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按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MENU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進入選單，選擇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Probe2</a:t>
            </a: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2)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選擇溫度校正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3)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Acquire(Ref=Probe)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將標準值輸入暫存區選項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4)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輸入標準值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5) 6)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&lt;Acquire&gt;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將標準值存入暫存區後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Times New Roman"/>
                <a:ea typeface="新細明體"/>
              </a:rPr>
              <a:t>此時線性尚未改變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回到 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   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量測畫面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63688" y="692696"/>
            <a:ext cx="5681309" cy="471827"/>
          </a:xfrm>
        </p:spPr>
        <p:txBody>
          <a:bodyPr/>
          <a:lstStyle/>
          <a:p>
            <a:r>
              <a:rPr lang="zh-TW" altLang="en-US" sz="2000" dirty="0"/>
              <a:t>將溫度標準值寫入暫存區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9" y="3344489"/>
            <a:ext cx="7972425" cy="2857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560" y="4816126"/>
            <a:ext cx="4896544" cy="14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84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935" name="Group 31"/>
          <p:cNvGrpSpPr>
            <a:grpSpLocks/>
          </p:cNvGrpSpPr>
          <p:nvPr/>
        </p:nvGrpSpPr>
        <p:grpSpPr bwMode="auto">
          <a:xfrm>
            <a:off x="3425825" y="2271713"/>
            <a:ext cx="5464175" cy="2373312"/>
            <a:chOff x="2158" y="1575"/>
            <a:chExt cx="3442" cy="1495"/>
          </a:xfrm>
        </p:grpSpPr>
        <p:grpSp>
          <p:nvGrpSpPr>
            <p:cNvPr id="10246" name="Group 17"/>
            <p:cNvGrpSpPr>
              <a:grpSpLocks noChangeAspect="1"/>
            </p:cNvGrpSpPr>
            <p:nvPr/>
          </p:nvGrpSpPr>
          <p:grpSpPr bwMode="auto">
            <a:xfrm>
              <a:off x="2158" y="1575"/>
              <a:ext cx="1461" cy="1491"/>
              <a:chOff x="2204" y="3516"/>
              <a:chExt cx="3146" cy="3210"/>
            </a:xfrm>
          </p:grpSpPr>
          <p:sp>
            <p:nvSpPr>
              <p:cNvPr id="10251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2204" y="3516"/>
                <a:ext cx="3146" cy="3210"/>
              </a:xfrm>
              <a:prstGeom prst="rect">
                <a:avLst/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zh-TW" altLang="en-US">
                  <a:ea typeface="新細明體" panose="02020500000000000000" pitchFamily="18" charset="-120"/>
                </a:endParaRPr>
              </a:p>
            </p:txBody>
          </p:sp>
          <p:pic>
            <p:nvPicPr>
              <p:cNvPr id="10252" name="Picture 19"/>
              <p:cNvPicPr>
                <a:picLocks noChangeAspect="1" noChangeArrowheads="1"/>
              </p:cNvPicPr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172" y="3548"/>
                <a:ext cx="3210" cy="3146"/>
              </a:xfrm>
              <a:prstGeom prst="rect">
                <a:avLst/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</p:pic>
          <p:pic>
            <p:nvPicPr>
              <p:cNvPr id="10253" name="Picture 20"/>
              <p:cNvPicPr>
                <a:picLocks noChangeAspect="1" noChangeArrowheads="1"/>
              </p:cNvPicPr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655"/>
              <a:stretch>
                <a:fillRect/>
              </a:stretch>
            </p:blipFill>
            <p:spPr bwMode="auto">
              <a:xfrm>
                <a:off x="3036" y="4092"/>
                <a:ext cx="1460" cy="720"/>
              </a:xfrm>
              <a:prstGeom prst="rect">
                <a:avLst/>
              </a:prstGeom>
              <a:noFill/>
              <a:ln w="952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247" name="Rectangle 21"/>
            <p:cNvSpPr>
              <a:spLocks noChangeArrowheads="1"/>
            </p:cNvSpPr>
            <p:nvPr/>
          </p:nvSpPr>
          <p:spPr bwMode="auto">
            <a:xfrm>
              <a:off x="4000" y="1764"/>
              <a:ext cx="1600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TW">
                  <a:solidFill>
                    <a:srgbClr val="5F5F5F"/>
                  </a:solidFill>
                  <a:ea typeface="新細明體" panose="02020500000000000000" pitchFamily="18" charset="-120"/>
                </a:rPr>
                <a:t>A</a:t>
              </a:r>
              <a:r>
                <a:rPr lang="en-GB" altLang="zh-TW" b="0">
                  <a:solidFill>
                    <a:srgbClr val="5F5F5F"/>
                  </a:solidFill>
                  <a:ea typeface="新細明體" panose="02020500000000000000" pitchFamily="18" charset="-120"/>
                </a:rPr>
                <a:t>SIC</a:t>
              </a:r>
            </a:p>
            <a:p>
              <a:pPr eaLnBrk="1" hangingPunct="1"/>
              <a:endParaRPr lang="en-GB" altLang="zh-TW" b="0">
                <a:solidFill>
                  <a:srgbClr val="5F5F5F"/>
                </a:solidFill>
                <a:ea typeface="新細明體" panose="02020500000000000000" pitchFamily="18" charset="-120"/>
              </a:endParaRPr>
            </a:p>
            <a:p>
              <a:pPr eaLnBrk="1" hangingPunct="1"/>
              <a:r>
                <a:rPr lang="en-GB" altLang="zh-TW">
                  <a:solidFill>
                    <a:srgbClr val="5F5F5F"/>
                  </a:solidFill>
                  <a:ea typeface="新細明體" panose="02020500000000000000" pitchFamily="18" charset="-120"/>
                </a:rPr>
                <a:t>M</a:t>
              </a:r>
              <a:r>
                <a:rPr lang="en-GB" altLang="zh-TW" b="0">
                  <a:solidFill>
                    <a:srgbClr val="5F5F5F"/>
                  </a:solidFill>
                  <a:ea typeface="新細明體" panose="02020500000000000000" pitchFamily="18" charset="-120"/>
                </a:rPr>
                <a:t>icro - Controller</a:t>
              </a:r>
            </a:p>
            <a:p>
              <a:pPr eaLnBrk="1" hangingPunct="1"/>
              <a:br>
                <a:rPr lang="en-GB" altLang="zh-TW" b="0">
                  <a:solidFill>
                    <a:srgbClr val="5F5F5F"/>
                  </a:solidFill>
                  <a:ea typeface="新細明體" panose="02020500000000000000" pitchFamily="18" charset="-120"/>
                </a:rPr>
              </a:br>
              <a:r>
                <a:rPr lang="en-GB" altLang="zh-TW">
                  <a:solidFill>
                    <a:srgbClr val="5F5F5F"/>
                  </a:solidFill>
                  <a:ea typeface="新細明體" panose="02020500000000000000" pitchFamily="18" charset="-120"/>
                </a:rPr>
                <a:t>M</a:t>
              </a:r>
              <a:r>
                <a:rPr lang="en-GB" altLang="zh-TW" b="0">
                  <a:solidFill>
                    <a:srgbClr val="5F5F5F"/>
                  </a:solidFill>
                  <a:ea typeface="新細明體" panose="02020500000000000000" pitchFamily="18" charset="-120"/>
                </a:rPr>
                <a:t>emory (EE-PROM) </a:t>
              </a:r>
              <a:endParaRPr lang="de-CH" altLang="zh-TW">
                <a:solidFill>
                  <a:srgbClr val="5F5F5F"/>
                </a:solidFill>
                <a:ea typeface="新細明體" panose="02020500000000000000" pitchFamily="18" charset="-120"/>
              </a:endParaRPr>
            </a:p>
          </p:txBody>
        </p:sp>
        <p:sp>
          <p:nvSpPr>
            <p:cNvPr id="10248" name="Line 24"/>
            <p:cNvSpPr>
              <a:spLocks noChangeShapeType="1"/>
            </p:cNvSpPr>
            <p:nvPr/>
          </p:nvSpPr>
          <p:spPr bwMode="auto">
            <a:xfrm flipV="1">
              <a:off x="3231" y="1920"/>
              <a:ext cx="699" cy="1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49" name="Line 25"/>
            <p:cNvSpPr>
              <a:spLocks noChangeShapeType="1"/>
            </p:cNvSpPr>
            <p:nvPr/>
          </p:nvSpPr>
          <p:spPr bwMode="auto">
            <a:xfrm flipV="1">
              <a:off x="3091" y="2322"/>
              <a:ext cx="835" cy="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50" name="Line 26"/>
            <p:cNvSpPr>
              <a:spLocks noChangeShapeType="1"/>
            </p:cNvSpPr>
            <p:nvPr/>
          </p:nvSpPr>
          <p:spPr bwMode="auto">
            <a:xfrm flipV="1">
              <a:off x="3409" y="2688"/>
              <a:ext cx="515" cy="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43" name="Picture 2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919" name="Picture 15" descr="CIMG4667"/>
          <p:cNvPicPr>
            <a:picLocks noChangeAspect="1" noChangeArrowheads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138" y="2270125"/>
            <a:ext cx="2333625" cy="234473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93700" y="191656"/>
            <a:ext cx="86487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 dirty="0">
                <a:ea typeface="新細明體" panose="02020500000000000000" pitchFamily="18" charset="-120"/>
              </a:rPr>
              <a:t>2. AirChip3000</a:t>
            </a:r>
            <a:endParaRPr lang="en-US" altLang="zh-TW" sz="3200" dirty="0">
              <a:solidFill>
                <a:srgbClr val="969696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8422E-6 L -0.30121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94104" y="1242103"/>
            <a:ext cx="8267136" cy="1843675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1)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按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MENU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進入選單，選擇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Probe2</a:t>
            </a: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2)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選擇溫度校正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3)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Adjust</a:t>
            </a: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4)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出現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Press Enter to start Adjust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訊息。按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Enter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將標準值從暫存區寫入 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   校正區後出現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operation successful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訊息然後完成調整回到量測畫面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94104" y="527596"/>
            <a:ext cx="6480720" cy="471827"/>
          </a:xfrm>
        </p:spPr>
        <p:txBody>
          <a:bodyPr/>
          <a:lstStyle/>
          <a:p>
            <a:pPr lvl="0"/>
            <a:r>
              <a:rPr lang="zh-TW" altLang="en-US" sz="2000" dirty="0">
                <a:solidFill>
                  <a:srgbClr val="000000"/>
                </a:solidFill>
              </a:rPr>
              <a:t>將溫度標準值從暫存區寫入校正區</a:t>
            </a:r>
            <a:br>
              <a:rPr lang="en-US" altLang="zh-TW" sz="2000" dirty="0">
                <a:solidFill>
                  <a:srgbClr val="000000"/>
                </a:solidFill>
              </a:rPr>
            </a:b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116" y="3137636"/>
            <a:ext cx="6264696" cy="29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20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83264" y="1128252"/>
            <a:ext cx="8394136" cy="1868014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1)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按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MENU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進入選單，選擇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Probe2</a:t>
            </a: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2)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選擇濕度校正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3)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Acquire(Ref=Probe)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將標準值輸入暫存區選項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4)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輸入標準值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5) 6)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&lt;Acquire&gt;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將標準值存入暫存區後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Times New Roman"/>
                <a:ea typeface="新細明體"/>
              </a:rPr>
              <a:t>此時線性尚未改變</a:t>
            </a: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回到 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pPr marL="0" lv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/>
                <a:ea typeface="新細明體"/>
              </a:rPr>
              <a:t>   </a:t>
            </a:r>
            <a:r>
              <a:rPr lang="zh-TW" altLang="en-US" sz="2000" dirty="0">
                <a:solidFill>
                  <a:srgbClr val="000000"/>
                </a:solidFill>
                <a:latin typeface="Times New Roman"/>
                <a:ea typeface="新細明體"/>
              </a:rPr>
              <a:t>量測畫面</a:t>
            </a:r>
            <a:endParaRPr lang="en-US" altLang="zh-TW" sz="2000" dirty="0">
              <a:solidFill>
                <a:srgbClr val="000000"/>
              </a:solidFill>
              <a:latin typeface="Times New Roman"/>
              <a:ea typeface="新細明體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693809" y="656425"/>
            <a:ext cx="5681309" cy="471827"/>
          </a:xfrm>
        </p:spPr>
        <p:txBody>
          <a:bodyPr/>
          <a:lstStyle/>
          <a:p>
            <a:r>
              <a:rPr lang="zh-TW" altLang="en-US" sz="2000" dirty="0"/>
              <a:t>將濕度標準值寫入暫存區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352800"/>
            <a:ext cx="5686400" cy="15630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424721"/>
            <a:ext cx="2448272" cy="14192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85184"/>
            <a:ext cx="68008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44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366112" y="1141884"/>
            <a:ext cx="8279836" cy="1753716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1)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按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MENU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進入選單，選擇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Probe2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2)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選擇濕度校正</a:t>
            </a:r>
            <a:endParaRPr lang="en-US" altLang="zh-TW" sz="20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3)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選擇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Adjust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4)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出現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Press Enter to start Adjust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訊息。按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Enter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將標準值從暫存區寫入 </a:t>
            </a:r>
            <a:endParaRPr lang="en-US" altLang="zh-TW" sz="20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校正區後出現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operation successful</a:t>
            </a: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訊息然後完成調整回到量測畫面</a:t>
            </a:r>
            <a:endParaRPr lang="en-US" altLang="zh-TW" sz="20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altLang="zh-TW" sz="24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366112" y="527596"/>
            <a:ext cx="6336704" cy="471827"/>
          </a:xfrm>
        </p:spPr>
        <p:txBody>
          <a:bodyPr/>
          <a:lstStyle/>
          <a:p>
            <a:r>
              <a:rPr lang="zh-TW" altLang="en-US" sz="2000" dirty="0">
                <a:solidFill>
                  <a:srgbClr val="000000"/>
                </a:solidFill>
              </a:rPr>
              <a:t>將濕度標準值從暫存區寫入校正區</a:t>
            </a:r>
            <a:br>
              <a:rPr lang="en-US" altLang="zh-TW" sz="2000" dirty="0">
                <a:solidFill>
                  <a:srgbClr val="000000"/>
                </a:solidFill>
              </a:rPr>
            </a:b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252" y="3038061"/>
            <a:ext cx="5902424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9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8693" y="1171208"/>
            <a:ext cx="7772400" cy="460851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/>
              <a:t>隨著使用環境的不同，濾網受到汙染變髒的速度也不盡相同。建議外氣</a:t>
            </a:r>
            <a:r>
              <a:rPr lang="en-US" altLang="zh-TW" sz="2400" b="1" dirty="0"/>
              <a:t>SENSOR</a:t>
            </a:r>
            <a:r>
              <a:rPr lang="zh-TW" altLang="en-US" sz="2400" b="1" dirty="0"/>
              <a:t>每半年須刷洗或更換一次濾網。無塵室則每一年為一周期刷洗或更換一次濾網。</a:t>
            </a:r>
            <a:endParaRPr lang="en-US" altLang="zh-TW" sz="2400" b="1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860092" y="647429"/>
            <a:ext cx="5681309" cy="471827"/>
          </a:xfrm>
        </p:spPr>
        <p:txBody>
          <a:bodyPr/>
          <a:lstStyle/>
          <a:p>
            <a:r>
              <a:rPr lang="en-US" altLang="zh-TW" sz="2400" dirty="0">
                <a:ea typeface="新細明體" panose="02020500000000000000" pitchFamily="18" charset="-120"/>
              </a:rPr>
              <a:t>6.</a:t>
            </a:r>
            <a:r>
              <a:rPr lang="zh-TW" altLang="en-US" sz="2400" dirty="0">
                <a:ea typeface="新細明體" panose="02020500000000000000" pitchFamily="18" charset="-120"/>
              </a:rPr>
              <a:t>保養與故障排除</a:t>
            </a:r>
            <a:br>
              <a:rPr lang="en-US" altLang="zh-TW" dirty="0">
                <a:ea typeface="新細明體" panose="02020500000000000000" pitchFamily="18" charset="-120"/>
              </a:rPr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64588" y="3834572"/>
            <a:ext cx="1981200" cy="7759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774" y="3189123"/>
            <a:ext cx="738201" cy="202400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6" y="3231932"/>
            <a:ext cx="766646" cy="19812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401" y="3274740"/>
            <a:ext cx="776413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75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/>
              <a:t>濕度異常時，請將探棒和傳送器交換測試，確認故障原因。</a:t>
            </a:r>
            <a:endParaRPr lang="en-US" altLang="zh-TW" b="1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/>
              <a:t>濕度</a:t>
            </a:r>
            <a:r>
              <a:rPr lang="en-US" altLang="zh-TW" b="1" dirty="0"/>
              <a:t>100%rh</a:t>
            </a:r>
            <a:r>
              <a:rPr lang="zh-TW" altLang="en-US" b="1" dirty="0"/>
              <a:t>時，可將探棒卸下後將濾網拆下曬乾後，重新安裝使用。</a:t>
            </a:r>
            <a:endParaRPr lang="en-US" altLang="zh-TW" b="1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/>
              <a:t>傳送器訊號異常，請確認排線的插</a:t>
            </a:r>
            <a:r>
              <a:rPr lang="en-US" altLang="zh-TW" b="1" dirty="0"/>
              <a:t>pin</a:t>
            </a:r>
            <a:r>
              <a:rPr lang="zh-TW" altLang="en-US" b="1" dirty="0"/>
              <a:t>是否兩排都有插好。若有，請將傳送器脫離現場系統，單獨送電，量測</a:t>
            </a:r>
            <a:r>
              <a:rPr lang="en-US" altLang="zh-TW" b="1" dirty="0"/>
              <a:t>mA</a:t>
            </a:r>
            <a:r>
              <a:rPr lang="zh-TW" altLang="en-US" b="1" dirty="0"/>
              <a:t>訊號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ea typeface="新細明體" panose="02020500000000000000" pitchFamily="18" charset="-120"/>
              </a:rPr>
              <a:t>故障排除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47821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en-US" dirty="0">
                <a:solidFill>
                  <a:srgbClr val="E2001A"/>
                </a:solidFill>
                <a:cs typeface="Arial" panose="020B0604020202020204" pitchFamily="34" charset="0"/>
              </a:rPr>
              <a:t>Questions</a:t>
            </a:r>
            <a:endParaRPr lang="zh-TW" altLang="en-US" dirty="0"/>
          </a:p>
        </p:txBody>
      </p:sp>
      <p:pic>
        <p:nvPicPr>
          <p:cNvPr id="5" name="Picture 6" descr="400_F_6928792_gYQiAOafSyPgkw7eqC3rUVk4M7Og6bj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1883569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400_F_5937150_SoqoVQw7CLTDKdTwJPCLWdrY2XLW0FQI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67627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400_F_5937150_SoqoVQw7CLTDKdTwJPCLWdrY2XLW0FQI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119" y="2480426"/>
            <a:ext cx="3381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400_F_5937150_SoqoVQw7CLTDKdTwJPCLWdrY2XLW0FQI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457" y="2340938"/>
            <a:ext cx="177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150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115616" y="2071948"/>
            <a:ext cx="4009791" cy="68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ITC Avant Garde Gothic Demi" pitchFamily="34" charset="0"/>
              </a:defRPr>
            </a:lvl9pPr>
          </a:lstStyle>
          <a:p>
            <a:pPr algn="ctr" eaLnBrk="1" hangingPunct="1">
              <a:defRPr/>
            </a:pPr>
            <a:r>
              <a:rPr lang="de-CH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CH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CH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291816"/>
            <a:ext cx="6708272" cy="21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8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639" y="3326702"/>
            <a:ext cx="3428437" cy="221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203" y="2534347"/>
            <a:ext cx="2876281" cy="28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矩形 3"/>
          <p:cNvSpPr>
            <a:spLocks noChangeArrowheads="1"/>
          </p:cNvSpPr>
          <p:nvPr/>
        </p:nvSpPr>
        <p:spPr bwMode="auto">
          <a:xfrm>
            <a:off x="1862216" y="1759415"/>
            <a:ext cx="5641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的基本功能是用於調節和處理溫度</a:t>
            </a:r>
            <a:r>
              <a:rPr lang="en-US" altLang="zh-TW" dirty="0">
                <a:ea typeface="新細明體" panose="02020500000000000000" pitchFamily="18" charset="-120"/>
              </a:rPr>
              <a:t>SENSOR</a:t>
            </a:r>
            <a:r>
              <a:rPr lang="zh-TW" altLang="en-US" dirty="0">
                <a:ea typeface="新細明體" panose="02020500000000000000" pitchFamily="18" charset="-120"/>
              </a:rPr>
              <a:t>和濕度</a:t>
            </a:r>
            <a:r>
              <a:rPr lang="en-US" altLang="zh-TW" dirty="0">
                <a:ea typeface="新細明體" panose="02020500000000000000" pitchFamily="18" charset="-120"/>
              </a:rPr>
              <a:t>AENSOR</a:t>
            </a:r>
            <a:r>
              <a:rPr lang="zh-TW" altLang="en-US" dirty="0">
                <a:ea typeface="新細明體" panose="02020500000000000000" pitchFamily="18" charset="-120"/>
              </a:rPr>
              <a:t>量測到的訊號並同時提供的數字和模擬輸出信號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1246187" y="1533619"/>
            <a:ext cx="7245350" cy="3785652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24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algn="ctr" eaLnBrk="1" hangingPunct="1"/>
            <a:r>
              <a:rPr lang="en-US" altLang="zh-TW" sz="2400" b="0" dirty="0">
                <a:ea typeface="新細明體" panose="02020500000000000000" pitchFamily="18" charset="-120"/>
              </a:rPr>
              <a:t>AirChip3000</a:t>
            </a:r>
            <a:r>
              <a:rPr lang="zh-TW" altLang="en-US" sz="2400" b="0" dirty="0">
                <a:ea typeface="新細明體" panose="02020500000000000000" pitchFamily="18" charset="-120"/>
              </a:rPr>
              <a:t>提供了廣泛的</a:t>
            </a:r>
          </a:p>
          <a:p>
            <a:pPr algn="ctr" eaLnBrk="1" hangingPunct="1"/>
            <a:r>
              <a:rPr lang="zh-TW" altLang="en-US" sz="2400" b="0" dirty="0">
                <a:ea typeface="新細明體" panose="02020500000000000000" pitchFamily="18" charset="-120"/>
              </a:rPr>
              <a:t>功能，如：</a:t>
            </a:r>
            <a:endParaRPr lang="en-US" altLang="zh-TW" sz="2400" b="0" dirty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0" dirty="0">
              <a:ea typeface="新細明體" panose="02020500000000000000" pitchFamily="18" charset="-120"/>
            </a:endParaRPr>
          </a:p>
          <a:p>
            <a:pPr lvl="1" eaLnBrk="1" hangingPunct="1">
              <a:buFontTx/>
              <a:buChar char="•"/>
            </a:pPr>
            <a:r>
              <a:rPr lang="zh-TW" altLang="en-US" sz="2400" dirty="0">
                <a:ea typeface="新細明體" panose="02020500000000000000" pitchFamily="18" charset="-120"/>
              </a:rPr>
              <a:t>露點</a:t>
            </a:r>
            <a:r>
              <a:rPr lang="en-US" altLang="zh-TW" sz="2400" dirty="0">
                <a:ea typeface="新細明體" panose="02020500000000000000" pitchFamily="18" charset="-120"/>
              </a:rPr>
              <a:t>/</a:t>
            </a:r>
            <a:r>
              <a:rPr lang="zh-TW" altLang="en-US" sz="2400" dirty="0">
                <a:ea typeface="新細明體" panose="02020500000000000000" pitchFamily="18" charset="-120"/>
              </a:rPr>
              <a:t>霜點計算</a:t>
            </a:r>
          </a:p>
          <a:p>
            <a:pPr lvl="1" eaLnBrk="1" hangingPunct="1">
              <a:buFontTx/>
              <a:buChar char="•"/>
            </a:pPr>
            <a:r>
              <a:rPr lang="zh-TW" altLang="en-US" sz="2400" dirty="0">
                <a:ea typeface="新細明體" panose="02020500000000000000" pitchFamily="18" charset="-120"/>
              </a:rPr>
              <a:t>溫濕度特性曲線校準和調整</a:t>
            </a:r>
          </a:p>
          <a:p>
            <a:pPr lvl="1" eaLnBrk="1" hangingPunct="1">
              <a:buFontTx/>
              <a:buChar char="•"/>
            </a:pPr>
            <a:r>
              <a:rPr lang="zh-TW" altLang="en-US" sz="2400" dirty="0">
                <a:ea typeface="新細明體" panose="02020500000000000000" pitchFamily="18" charset="-120"/>
              </a:rPr>
              <a:t> 警報</a:t>
            </a:r>
          </a:p>
          <a:p>
            <a:pPr lvl="1" eaLnBrk="1" hangingPunct="1">
              <a:buFontTx/>
              <a:buChar char="•"/>
            </a:pPr>
            <a:r>
              <a:rPr lang="zh-TW" altLang="zh-TW" sz="2400" dirty="0"/>
              <a:t>濕度</a:t>
            </a:r>
            <a:r>
              <a:rPr lang="en-US" altLang="zh-TW" sz="2400" dirty="0"/>
              <a:t>SENSOR</a:t>
            </a:r>
            <a:r>
              <a:rPr lang="zh-TW" altLang="zh-TW" sz="2400" dirty="0"/>
              <a:t>自我偵測功能</a:t>
            </a:r>
            <a:endParaRPr lang="zh-TW" altLang="en-US" sz="2400" dirty="0">
              <a:ea typeface="新細明體" panose="02020500000000000000" pitchFamily="18" charset="-120"/>
            </a:endParaRPr>
          </a:p>
          <a:p>
            <a:pPr lvl="1" eaLnBrk="1" hangingPunct="1">
              <a:buFontTx/>
              <a:buChar char="•"/>
            </a:pPr>
            <a:r>
              <a:rPr lang="zh-TW" altLang="en-US" sz="2400" dirty="0">
                <a:ea typeface="新細明體" panose="02020500000000000000" pitchFamily="18" charset="-120"/>
              </a:rPr>
              <a:t> 數據記錄</a:t>
            </a:r>
            <a:endParaRPr lang="en-US" altLang="zh-TW" sz="2400" dirty="0">
              <a:ea typeface="新細明體" panose="02020500000000000000" pitchFamily="18" charset="-120"/>
            </a:endParaRPr>
          </a:p>
          <a:p>
            <a:pPr lvl="1" eaLnBrk="1" hangingPunct="1"/>
            <a:endParaRPr lang="de-DE" altLang="zh-TW" sz="2400" dirty="0">
              <a:ea typeface="新細明體" panose="02020500000000000000" pitchFamily="18" charset="-120"/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4004468"/>
            <a:ext cx="1579562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264275" y="4260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zh-TW" sz="1800" b="0">
              <a:solidFill>
                <a:srgbClr val="336699"/>
              </a:solidFill>
              <a:ea typeface="新細明體" panose="02020500000000000000" pitchFamily="18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696913"/>
            <a:ext cx="625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246187" y="1750239"/>
            <a:ext cx="7245350" cy="343217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dirty="0">
                <a:ea typeface="新細明體" panose="02020500000000000000" pitchFamily="18" charset="-120"/>
              </a:rPr>
              <a:t>AirChip3000</a:t>
            </a:r>
            <a:r>
              <a:rPr lang="zh-TW" altLang="en-US" dirty="0">
                <a:ea typeface="新細明體" panose="02020500000000000000" pitchFamily="18" charset="-120"/>
              </a:rPr>
              <a:t>能做的事情</a:t>
            </a:r>
            <a:endParaRPr lang="en-US" altLang="zh-TW" dirty="0">
              <a:solidFill>
                <a:srgbClr val="969696"/>
              </a:solidFill>
              <a:ea typeface="新細明體" panose="02020500000000000000" pitchFamily="18" charset="-120"/>
            </a:endParaRPr>
          </a:p>
          <a:p>
            <a:pPr algn="ctr" eaLnBrk="1" hangingPunct="1"/>
            <a:endParaRPr lang="en-US" altLang="zh-TW" dirty="0">
              <a:ea typeface="新細明體" panose="02020500000000000000" pitchFamily="18" charset="-120"/>
            </a:endParaRPr>
          </a:p>
          <a:p>
            <a:pPr algn="ctr" eaLnBrk="1" hangingPunct="1"/>
            <a:endParaRPr lang="en-US" altLang="zh-TW" sz="10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en-US" altLang="zh-TW" sz="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en-US" altLang="zh-TW" sz="1800" b="0" dirty="0">
                <a:ea typeface="新細明體" panose="02020500000000000000" pitchFamily="18" charset="-120"/>
              </a:rPr>
              <a:t> </a:t>
            </a:r>
            <a:r>
              <a:rPr lang="zh-TW" altLang="en-US" sz="1800" b="0" dirty="0">
                <a:ea typeface="新細明體" panose="02020500000000000000" pitchFamily="18" charset="-120"/>
              </a:rPr>
              <a:t>絕對濕度的計算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endParaRPr lang="en-US" altLang="zh-TW" sz="9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en-US" altLang="zh-TW" sz="1800" b="0" dirty="0">
                <a:ea typeface="新細明體" panose="02020500000000000000" pitchFamily="18" charset="-120"/>
              </a:rPr>
              <a:t> </a:t>
            </a:r>
            <a:r>
              <a:rPr lang="zh-TW" altLang="en-US" sz="1800" b="0" dirty="0">
                <a:ea typeface="新細明體" panose="02020500000000000000" pitchFamily="18" charset="-120"/>
              </a:rPr>
              <a:t>模擬訊號模式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endParaRPr lang="en-US" altLang="zh-TW" sz="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zh-TW" altLang="zh-TW" sz="1800" dirty="0"/>
              <a:t>濕度</a:t>
            </a:r>
            <a:r>
              <a:rPr lang="en-US" altLang="zh-TW" sz="1800" dirty="0"/>
              <a:t>SENSOR</a:t>
            </a:r>
            <a:r>
              <a:rPr lang="zh-TW" altLang="zh-TW" sz="1800" dirty="0"/>
              <a:t>自我偵測功能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en-US" altLang="zh-TW" sz="1800" b="0" u="sng" dirty="0">
                <a:ea typeface="新細明體" panose="02020500000000000000" pitchFamily="18" charset="-120"/>
              </a:rPr>
              <a:t>Sensor </a:t>
            </a:r>
            <a:r>
              <a:rPr lang="zh-TW" altLang="en-US" sz="1800" b="0" u="sng" dirty="0">
                <a:ea typeface="新細明體" panose="02020500000000000000" pitchFamily="18" charset="-120"/>
              </a:rPr>
              <a:t>故障警報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endParaRPr lang="en-US" altLang="zh-TW" sz="9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en-US" altLang="zh-TW" sz="1800" b="0" dirty="0">
                <a:ea typeface="新細明體" panose="02020500000000000000" pitchFamily="18" charset="-120"/>
              </a:rPr>
              <a:t> </a:t>
            </a:r>
            <a:r>
              <a:rPr lang="zh-TW" altLang="en-US" sz="1800" b="0" dirty="0">
                <a:ea typeface="新細明體" panose="02020500000000000000" pitchFamily="18" charset="-120"/>
              </a:rPr>
              <a:t>數據記錄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endParaRPr lang="en-US" altLang="zh-TW" sz="9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r>
              <a:rPr lang="zh-TW" altLang="en-US" sz="1800" b="0" dirty="0">
                <a:ea typeface="新細明體" panose="02020500000000000000" pitchFamily="18" charset="-120"/>
              </a:rPr>
              <a:t>濕度溫度調整校正</a:t>
            </a:r>
            <a:endParaRPr lang="en-US" altLang="zh-TW" sz="1800" b="0" dirty="0">
              <a:ea typeface="新細明體" panose="02020500000000000000" pitchFamily="18" charset="-120"/>
            </a:endParaRPr>
          </a:p>
          <a:p>
            <a:pPr lvl="2" eaLnBrk="1" hangingPunct="1">
              <a:buFontTx/>
              <a:buChar char="•"/>
            </a:pPr>
            <a:endParaRPr lang="en-US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  <a:p>
            <a:pPr lvl="2" eaLnBrk="1" hangingPunct="1"/>
            <a:endParaRPr lang="de-DE" altLang="zh-TW" sz="800" b="0" dirty="0">
              <a:solidFill>
                <a:srgbClr val="5F5F5F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zh-TW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zh-TW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33W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33W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1990</Words>
  <Application>Microsoft Office PowerPoint</Application>
  <PresentationFormat>如螢幕大小 (4:3)</PresentationFormat>
  <Paragraphs>294</Paragraphs>
  <Slides>66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66</vt:i4>
      </vt:variant>
    </vt:vector>
  </HeadingPairs>
  <TitlesOfParts>
    <vt:vector size="76" baseType="lpstr">
      <vt:lpstr>Arial</vt:lpstr>
      <vt:lpstr>Times New Roman</vt:lpstr>
      <vt:lpstr>Calibri</vt:lpstr>
      <vt:lpstr>ITC Avant Garde Gothic Demi</vt:lpstr>
      <vt:lpstr>Wingdings</vt:lpstr>
      <vt:lpstr>微軟正黑體</vt:lpstr>
      <vt:lpstr>新細明體</vt:lpstr>
      <vt:lpstr>Standardformgivning</vt:lpstr>
      <vt:lpstr>M33W</vt:lpstr>
      <vt:lpstr>1_M33W</vt:lpstr>
      <vt:lpstr>溫濕度傳送器教育訓練</vt:lpstr>
      <vt:lpstr>PowerPoint 簡報</vt:lpstr>
      <vt:lpstr>PowerPoint 簡報</vt:lpstr>
      <vt:lpstr>HC2-S vs Clip S</vt:lpstr>
      <vt:lpstr>HC2-S vs Clip 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3.HC2-S探棒為何改HC2A-S探棒</vt:lpstr>
      <vt:lpstr>SENSOR比較</vt:lpstr>
      <vt:lpstr>HC2A vs HC2</vt:lpstr>
      <vt:lpstr>PowerPoint 簡報</vt:lpstr>
      <vt:lpstr>4.新舊產品安裝介紹 </vt:lpstr>
      <vt:lpstr>PowerPoint 簡報</vt:lpstr>
      <vt:lpstr>PowerPoint 簡報</vt:lpstr>
      <vt:lpstr>PowerPoint 簡報</vt:lpstr>
      <vt:lpstr>PowerPoint 簡報</vt:lpstr>
      <vt:lpstr>PowerPoint 簡報</vt:lpstr>
      <vt:lpstr>M系列接線圖</vt:lpstr>
      <vt:lpstr>HF5系列</vt:lpstr>
      <vt:lpstr>5.探棒線性調整校正 </vt:lpstr>
      <vt:lpstr>HF8溫濕度傳送器調整校正</vt:lpstr>
      <vt:lpstr>校正的注意事項</vt:lpstr>
      <vt:lpstr>Rotronic溫濕度探棒校正示意圖 </vt:lpstr>
      <vt:lpstr>HF8按鍵說明</vt:lpstr>
      <vt:lpstr>現場單點調整校正流程</vt:lpstr>
      <vt:lpstr>現場單點調整校正-所需配件</vt:lpstr>
      <vt:lpstr>將標準件探棒與延長線連結後，裝在Probe1</vt:lpstr>
      <vt:lpstr>將標準件探棒與傳送器探棒擺放在一起校正人員遠離校正點一公尺。等待5~10分鐘後標準件與待校物溫度穩定</vt:lpstr>
      <vt:lpstr>將溫度標準值寫入暫存區</vt:lpstr>
      <vt:lpstr>將溫度標準值從暫存區寫入校正區完成調整校正</vt:lpstr>
      <vt:lpstr>將濕度標準值寫入暫存區 </vt:lpstr>
      <vt:lpstr>將濕度標準值從暫存區寫入校正區完成調整校正 </vt:lpstr>
      <vt:lpstr>HF5溫濕度傳送器調整校正</vt:lpstr>
      <vt:lpstr>HF5按鍵說明</vt:lpstr>
      <vt:lpstr>將標準件探棒與延長線連結後，裝在Probe1</vt:lpstr>
      <vt:lpstr>將標準件探棒與傳送器探棒擺放在一起校正人員遠離校正 點一公尺。等待5~10分鐘後標準件與待校物溫度穩定</vt:lpstr>
      <vt:lpstr>將溫度標準值寫入校正區完成調整校正</vt:lpstr>
      <vt:lpstr>PowerPoint 簡報</vt:lpstr>
      <vt:lpstr>PowerPoint 簡報</vt:lpstr>
      <vt:lpstr>PowerPoint 簡報</vt:lpstr>
      <vt:lpstr>將濕度標準值寫入暫存區後再寫入校正區完成調整校正</vt:lpstr>
      <vt:lpstr>PowerPoint 簡報</vt:lpstr>
      <vt:lpstr>PowerPoint 簡報</vt:lpstr>
      <vt:lpstr>PowerPoint 簡報</vt:lpstr>
      <vt:lpstr>HP23-A溫濕度計調整校正</vt:lpstr>
      <vt:lpstr>現場單點調整校正-所需配件</vt:lpstr>
      <vt:lpstr>將標準件探棒與延長線連結後，裝在Probe1。將校正cable，裝在Probe2</vt:lpstr>
      <vt:lpstr>將傳送器紅色塞子打開後校正接上cable</vt:lpstr>
      <vt:lpstr>將標準件探棒與傳送器探棒擺放在一起校正人員遠離校正點一公尺。等待5~10分鐘後標準件與待校物溫度穩定</vt:lpstr>
      <vt:lpstr>將溫度標準值寫入暫存區 </vt:lpstr>
      <vt:lpstr>將溫度標準值從暫存區寫入校正區 </vt:lpstr>
      <vt:lpstr>將濕度標準值寫入暫存區 </vt:lpstr>
      <vt:lpstr>將濕度標準值從暫存區寫入校正區 </vt:lpstr>
      <vt:lpstr>6.保養與故障排除 </vt:lpstr>
      <vt:lpstr>故障排除</vt:lpstr>
      <vt:lpstr>Questions</vt:lpstr>
      <vt:lpstr>PowerPoint 簡報</vt:lpstr>
    </vt:vector>
  </TitlesOfParts>
  <Company>ROTRONIC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AirChip 3000</dc:title>
  <dc:subject>Technology, Features</dc:subject>
  <dc:creator>Daniel Ritler</dc:creator>
  <cp:lastModifiedBy>閔中 姚</cp:lastModifiedBy>
  <cp:revision>650</cp:revision>
  <dcterms:created xsi:type="dcterms:W3CDTF">2006-10-27T18:19:31Z</dcterms:created>
  <dcterms:modified xsi:type="dcterms:W3CDTF">2019-02-25T09:30:41Z</dcterms:modified>
</cp:coreProperties>
</file>